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57" r:id="rId3"/>
    <p:sldId id="262" r:id="rId4"/>
    <p:sldId id="259" r:id="rId5"/>
    <p:sldId id="258" r:id="rId6"/>
    <p:sldId id="263" r:id="rId7"/>
    <p:sldId id="260" r:id="rId8"/>
    <p:sldId id="261" r:id="rId9"/>
    <p:sldId id="275" r:id="rId10"/>
    <p:sldId id="274" r:id="rId11"/>
    <p:sldId id="265" r:id="rId12"/>
    <p:sldId id="266" r:id="rId13"/>
    <p:sldId id="276" r:id="rId14"/>
    <p:sldId id="277" r:id="rId15"/>
    <p:sldId id="278" r:id="rId16"/>
    <p:sldId id="279" r:id="rId17"/>
    <p:sldId id="280" r:id="rId18"/>
    <p:sldId id="281" r:id="rId19"/>
    <p:sldId id="273" r:id="rId20"/>
    <p:sldId id="282" r:id="rId21"/>
    <p:sldId id="292" r:id="rId22"/>
    <p:sldId id="283" r:id="rId23"/>
    <p:sldId id="284" r:id="rId24"/>
    <p:sldId id="285" r:id="rId25"/>
    <p:sldId id="286" r:id="rId26"/>
    <p:sldId id="287" r:id="rId27"/>
    <p:sldId id="288" r:id="rId28"/>
    <p:sldId id="289" r:id="rId29"/>
    <p:sldId id="290"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2" Type="http://schemas.openxmlformats.org/officeDocument/2006/relationships/hyperlink" Target="https://www.ok.gov/accessibility/" TargetMode="External"/><Relationship Id="rId1" Type="http://schemas.openxmlformats.org/officeDocument/2006/relationships/hyperlink" Target="https://www.w3.org/TR/WCAG21/"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ok.gov/accessibility/" TargetMode="External"/><Relationship Id="rId1" Type="http://schemas.openxmlformats.org/officeDocument/2006/relationships/hyperlink" Target="https://www.w3.org/TR/WCAG21/"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BB5B1-AA1F-4ED5-BD07-235E29CFCB7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EF84F7E2-AE1A-4D30-9F58-A48FCA8DC8AA}">
      <dgm:prSet/>
      <dgm:spPr/>
      <dgm:t>
        <a:bodyPr/>
        <a:lstStyle/>
        <a:p>
          <a:r>
            <a:rPr lang="en-US" dirty="0"/>
            <a:t>1. Table Accessibility Standards</a:t>
          </a:r>
        </a:p>
      </dgm:t>
    </dgm:pt>
    <dgm:pt modelId="{21B392AA-D488-4F2F-B027-5A3AE4974ADA}" type="parTrans" cxnId="{AD1EBA06-389D-4AEA-A6A4-F75184D8C09F}">
      <dgm:prSet/>
      <dgm:spPr/>
      <dgm:t>
        <a:bodyPr/>
        <a:lstStyle/>
        <a:p>
          <a:endParaRPr lang="en-US"/>
        </a:p>
      </dgm:t>
    </dgm:pt>
    <dgm:pt modelId="{3EEFAC59-F0E9-435A-93A9-60AAB22586B2}" type="sibTrans" cxnId="{AD1EBA06-389D-4AEA-A6A4-F75184D8C09F}">
      <dgm:prSet/>
      <dgm:spPr/>
      <dgm:t>
        <a:bodyPr/>
        <a:lstStyle/>
        <a:p>
          <a:endParaRPr lang="en-US"/>
        </a:p>
      </dgm:t>
    </dgm:pt>
    <dgm:pt modelId="{70D9B1F9-88B8-4B29-86B7-F236882EC29B}">
      <dgm:prSet/>
      <dgm:spPr/>
      <dgm:t>
        <a:bodyPr/>
        <a:lstStyle/>
        <a:p>
          <a:r>
            <a:rPr lang="en-US" dirty="0"/>
            <a:t>2. Table Accessibility Terminology</a:t>
          </a:r>
        </a:p>
      </dgm:t>
    </dgm:pt>
    <dgm:pt modelId="{34D52E72-1DEE-4F4A-AC19-DB23D19D5843}" type="parTrans" cxnId="{C2693141-AA88-41E5-8DDD-CB01C62B65DD}">
      <dgm:prSet/>
      <dgm:spPr/>
      <dgm:t>
        <a:bodyPr/>
        <a:lstStyle/>
        <a:p>
          <a:endParaRPr lang="en-US"/>
        </a:p>
      </dgm:t>
    </dgm:pt>
    <dgm:pt modelId="{2FA86554-90A1-436B-95B1-3BF89523A89F}" type="sibTrans" cxnId="{C2693141-AA88-41E5-8DDD-CB01C62B65DD}">
      <dgm:prSet/>
      <dgm:spPr/>
      <dgm:t>
        <a:bodyPr/>
        <a:lstStyle/>
        <a:p>
          <a:endParaRPr lang="en-US"/>
        </a:p>
      </dgm:t>
    </dgm:pt>
    <dgm:pt modelId="{DF94DB50-7963-4FC6-AD68-C26FADC184BC}">
      <dgm:prSet/>
      <dgm:spPr/>
      <dgm:t>
        <a:bodyPr/>
        <a:lstStyle/>
        <a:p>
          <a:r>
            <a:rPr lang="en-US" dirty="0"/>
            <a:t>3. OTL Checkpoints for Tables</a:t>
          </a:r>
        </a:p>
      </dgm:t>
    </dgm:pt>
    <dgm:pt modelId="{FA6A25B4-2F6E-4640-BF0A-84CEDD085DD5}" type="parTrans" cxnId="{BB3A8A32-4ECA-4B91-8BCF-5A7D754B2E6A}">
      <dgm:prSet/>
      <dgm:spPr/>
      <dgm:t>
        <a:bodyPr/>
        <a:lstStyle/>
        <a:p>
          <a:endParaRPr lang="en-US"/>
        </a:p>
      </dgm:t>
    </dgm:pt>
    <dgm:pt modelId="{73D91F74-BC93-4448-8EF4-4DFCE5853824}" type="sibTrans" cxnId="{BB3A8A32-4ECA-4B91-8BCF-5A7D754B2E6A}">
      <dgm:prSet/>
      <dgm:spPr/>
      <dgm:t>
        <a:bodyPr/>
        <a:lstStyle/>
        <a:p>
          <a:endParaRPr lang="en-US"/>
        </a:p>
      </dgm:t>
    </dgm:pt>
    <dgm:pt modelId="{A64A8C1A-6CC2-4810-B037-2ACCF97ADDDF}">
      <dgm:prSet/>
      <dgm:spPr/>
      <dgm:t>
        <a:bodyPr/>
        <a:lstStyle/>
        <a:p>
          <a:r>
            <a:rPr lang="en-US" dirty="0"/>
            <a:t>4. How to Ensure Table is Accessible in Adobe PDF</a:t>
          </a:r>
        </a:p>
      </dgm:t>
    </dgm:pt>
    <dgm:pt modelId="{9EFE6920-F638-451C-B609-19314AC0FF5B}" type="parTrans" cxnId="{1E8F765B-2989-44C8-B167-A781F48045EE}">
      <dgm:prSet/>
      <dgm:spPr/>
      <dgm:t>
        <a:bodyPr/>
        <a:lstStyle/>
        <a:p>
          <a:endParaRPr lang="en-US"/>
        </a:p>
      </dgm:t>
    </dgm:pt>
    <dgm:pt modelId="{8B89B95E-FA5E-4312-AFA9-766DF3546EC2}" type="sibTrans" cxnId="{1E8F765B-2989-44C8-B167-A781F48045EE}">
      <dgm:prSet/>
      <dgm:spPr/>
      <dgm:t>
        <a:bodyPr/>
        <a:lstStyle/>
        <a:p>
          <a:endParaRPr lang="en-US"/>
        </a:p>
      </dgm:t>
    </dgm:pt>
    <dgm:pt modelId="{01347865-4D18-43A8-86CC-C41FDE34387C}" type="pres">
      <dgm:prSet presAssocID="{A4EBB5B1-AA1F-4ED5-BD07-235E29CFCB7C}" presName="vert0" presStyleCnt="0">
        <dgm:presLayoutVars>
          <dgm:dir/>
          <dgm:animOne val="branch"/>
          <dgm:animLvl val="lvl"/>
        </dgm:presLayoutVars>
      </dgm:prSet>
      <dgm:spPr/>
    </dgm:pt>
    <dgm:pt modelId="{C3F2BD74-240D-4DE6-BDC6-B4D256132904}" type="pres">
      <dgm:prSet presAssocID="{EF84F7E2-AE1A-4D30-9F58-A48FCA8DC8AA}" presName="thickLine" presStyleLbl="alignNode1" presStyleIdx="0" presStyleCnt="4"/>
      <dgm:spPr/>
    </dgm:pt>
    <dgm:pt modelId="{570B6E1C-C539-4405-BE14-A8046429E659}" type="pres">
      <dgm:prSet presAssocID="{EF84F7E2-AE1A-4D30-9F58-A48FCA8DC8AA}" presName="horz1" presStyleCnt="0"/>
      <dgm:spPr/>
    </dgm:pt>
    <dgm:pt modelId="{363B65FC-3DCF-4C92-B6CF-0CA607D5AC73}" type="pres">
      <dgm:prSet presAssocID="{EF84F7E2-AE1A-4D30-9F58-A48FCA8DC8AA}" presName="tx1" presStyleLbl="revTx" presStyleIdx="0" presStyleCnt="4"/>
      <dgm:spPr/>
    </dgm:pt>
    <dgm:pt modelId="{EA12C761-0314-4E40-A160-55158E9EAC41}" type="pres">
      <dgm:prSet presAssocID="{EF84F7E2-AE1A-4D30-9F58-A48FCA8DC8AA}" presName="vert1" presStyleCnt="0"/>
      <dgm:spPr/>
    </dgm:pt>
    <dgm:pt modelId="{4D1035CE-3273-48B5-AA81-865DFA2B1865}" type="pres">
      <dgm:prSet presAssocID="{70D9B1F9-88B8-4B29-86B7-F236882EC29B}" presName="thickLine" presStyleLbl="alignNode1" presStyleIdx="1" presStyleCnt="4"/>
      <dgm:spPr/>
    </dgm:pt>
    <dgm:pt modelId="{75647043-6D3E-4A1C-990E-B2B43FF09BA3}" type="pres">
      <dgm:prSet presAssocID="{70D9B1F9-88B8-4B29-86B7-F236882EC29B}" presName="horz1" presStyleCnt="0"/>
      <dgm:spPr/>
    </dgm:pt>
    <dgm:pt modelId="{FD888258-61FD-4C1D-AF19-45455F9EE775}" type="pres">
      <dgm:prSet presAssocID="{70D9B1F9-88B8-4B29-86B7-F236882EC29B}" presName="tx1" presStyleLbl="revTx" presStyleIdx="1" presStyleCnt="4"/>
      <dgm:spPr/>
    </dgm:pt>
    <dgm:pt modelId="{2DDD6FB0-23AF-4F41-8D25-25F84811025F}" type="pres">
      <dgm:prSet presAssocID="{70D9B1F9-88B8-4B29-86B7-F236882EC29B}" presName="vert1" presStyleCnt="0"/>
      <dgm:spPr/>
    </dgm:pt>
    <dgm:pt modelId="{8D79EB52-568D-45A4-9BE7-F7169836F2BB}" type="pres">
      <dgm:prSet presAssocID="{DF94DB50-7963-4FC6-AD68-C26FADC184BC}" presName="thickLine" presStyleLbl="alignNode1" presStyleIdx="2" presStyleCnt="4"/>
      <dgm:spPr/>
    </dgm:pt>
    <dgm:pt modelId="{A461FDFD-28CA-4311-9B99-767BE2D19723}" type="pres">
      <dgm:prSet presAssocID="{DF94DB50-7963-4FC6-AD68-C26FADC184BC}" presName="horz1" presStyleCnt="0"/>
      <dgm:spPr/>
    </dgm:pt>
    <dgm:pt modelId="{22B8E289-D473-42B4-B018-CE5BFD322307}" type="pres">
      <dgm:prSet presAssocID="{DF94DB50-7963-4FC6-AD68-C26FADC184BC}" presName="tx1" presStyleLbl="revTx" presStyleIdx="2" presStyleCnt="4"/>
      <dgm:spPr/>
    </dgm:pt>
    <dgm:pt modelId="{D8DDAAB1-6267-4F52-B3C9-E61BD5A8A68E}" type="pres">
      <dgm:prSet presAssocID="{DF94DB50-7963-4FC6-AD68-C26FADC184BC}" presName="vert1" presStyleCnt="0"/>
      <dgm:spPr/>
    </dgm:pt>
    <dgm:pt modelId="{B9082579-F17D-4295-BC4B-D74CFDC97316}" type="pres">
      <dgm:prSet presAssocID="{A64A8C1A-6CC2-4810-B037-2ACCF97ADDDF}" presName="thickLine" presStyleLbl="alignNode1" presStyleIdx="3" presStyleCnt="4"/>
      <dgm:spPr/>
    </dgm:pt>
    <dgm:pt modelId="{E5D16E98-A0F1-4CFB-A16C-4C686A379D3C}" type="pres">
      <dgm:prSet presAssocID="{A64A8C1A-6CC2-4810-B037-2ACCF97ADDDF}" presName="horz1" presStyleCnt="0"/>
      <dgm:spPr/>
    </dgm:pt>
    <dgm:pt modelId="{9D7A06F4-4DDD-4EE3-A764-660F867C2AA7}" type="pres">
      <dgm:prSet presAssocID="{A64A8C1A-6CC2-4810-B037-2ACCF97ADDDF}" presName="tx1" presStyleLbl="revTx" presStyleIdx="3" presStyleCnt="4"/>
      <dgm:spPr/>
    </dgm:pt>
    <dgm:pt modelId="{AD37F4CC-8834-40BF-9FFA-3BE533880CFC}" type="pres">
      <dgm:prSet presAssocID="{A64A8C1A-6CC2-4810-B037-2ACCF97ADDDF}" presName="vert1" presStyleCnt="0"/>
      <dgm:spPr/>
    </dgm:pt>
  </dgm:ptLst>
  <dgm:cxnLst>
    <dgm:cxn modelId="{AD1EBA06-389D-4AEA-A6A4-F75184D8C09F}" srcId="{A4EBB5B1-AA1F-4ED5-BD07-235E29CFCB7C}" destId="{EF84F7E2-AE1A-4D30-9F58-A48FCA8DC8AA}" srcOrd="0" destOrd="0" parTransId="{21B392AA-D488-4F2F-B027-5A3AE4974ADA}" sibTransId="{3EEFAC59-F0E9-435A-93A9-60AAB22586B2}"/>
    <dgm:cxn modelId="{65DD0D1D-836D-4000-810D-DF9A6A560AE4}" type="presOf" srcId="{DF94DB50-7963-4FC6-AD68-C26FADC184BC}" destId="{22B8E289-D473-42B4-B018-CE5BFD322307}" srcOrd="0" destOrd="0" presId="urn:microsoft.com/office/officeart/2008/layout/LinedList"/>
    <dgm:cxn modelId="{F325FE29-F6F1-48F6-BF79-BE018812E665}" type="presOf" srcId="{70D9B1F9-88B8-4B29-86B7-F236882EC29B}" destId="{FD888258-61FD-4C1D-AF19-45455F9EE775}" srcOrd="0" destOrd="0" presId="urn:microsoft.com/office/officeart/2008/layout/LinedList"/>
    <dgm:cxn modelId="{BB3A8A32-4ECA-4B91-8BCF-5A7D754B2E6A}" srcId="{A4EBB5B1-AA1F-4ED5-BD07-235E29CFCB7C}" destId="{DF94DB50-7963-4FC6-AD68-C26FADC184BC}" srcOrd="2" destOrd="0" parTransId="{FA6A25B4-2F6E-4640-BF0A-84CEDD085DD5}" sibTransId="{73D91F74-BC93-4448-8EF4-4DFCE5853824}"/>
    <dgm:cxn modelId="{1E8F765B-2989-44C8-B167-A781F48045EE}" srcId="{A4EBB5B1-AA1F-4ED5-BD07-235E29CFCB7C}" destId="{A64A8C1A-6CC2-4810-B037-2ACCF97ADDDF}" srcOrd="3" destOrd="0" parTransId="{9EFE6920-F638-451C-B609-19314AC0FF5B}" sibTransId="{8B89B95E-FA5E-4312-AFA9-766DF3546EC2}"/>
    <dgm:cxn modelId="{C2693141-AA88-41E5-8DDD-CB01C62B65DD}" srcId="{A4EBB5B1-AA1F-4ED5-BD07-235E29CFCB7C}" destId="{70D9B1F9-88B8-4B29-86B7-F236882EC29B}" srcOrd="1" destOrd="0" parTransId="{34D52E72-1DEE-4F4A-AC19-DB23D19D5843}" sibTransId="{2FA86554-90A1-436B-95B1-3BF89523A89F}"/>
    <dgm:cxn modelId="{ABF16964-EC27-49CE-9A5A-565BAB3630E9}" type="presOf" srcId="{EF84F7E2-AE1A-4D30-9F58-A48FCA8DC8AA}" destId="{363B65FC-3DCF-4C92-B6CF-0CA607D5AC73}" srcOrd="0" destOrd="0" presId="urn:microsoft.com/office/officeart/2008/layout/LinedList"/>
    <dgm:cxn modelId="{CA5C4C56-2559-46FF-BDD2-AB37BDDA7F75}" type="presOf" srcId="{A4EBB5B1-AA1F-4ED5-BD07-235E29CFCB7C}" destId="{01347865-4D18-43A8-86CC-C41FDE34387C}" srcOrd="0" destOrd="0" presId="urn:microsoft.com/office/officeart/2008/layout/LinedList"/>
    <dgm:cxn modelId="{281DF98A-F773-4B41-8B1E-BB9852E6609F}" type="presOf" srcId="{A64A8C1A-6CC2-4810-B037-2ACCF97ADDDF}" destId="{9D7A06F4-4DDD-4EE3-A764-660F867C2AA7}" srcOrd="0" destOrd="0" presId="urn:microsoft.com/office/officeart/2008/layout/LinedList"/>
    <dgm:cxn modelId="{ED3EBEE3-B389-4462-8063-1831FF1FB168}" type="presParOf" srcId="{01347865-4D18-43A8-86CC-C41FDE34387C}" destId="{C3F2BD74-240D-4DE6-BDC6-B4D256132904}" srcOrd="0" destOrd="0" presId="urn:microsoft.com/office/officeart/2008/layout/LinedList"/>
    <dgm:cxn modelId="{73C7A9BA-813C-4FE0-B24B-82A5C7A2E23C}" type="presParOf" srcId="{01347865-4D18-43A8-86CC-C41FDE34387C}" destId="{570B6E1C-C539-4405-BE14-A8046429E659}" srcOrd="1" destOrd="0" presId="urn:microsoft.com/office/officeart/2008/layout/LinedList"/>
    <dgm:cxn modelId="{6D3DFFB7-1C64-49EA-ACA6-A2D479F5CC2F}" type="presParOf" srcId="{570B6E1C-C539-4405-BE14-A8046429E659}" destId="{363B65FC-3DCF-4C92-B6CF-0CA607D5AC73}" srcOrd="0" destOrd="0" presId="urn:microsoft.com/office/officeart/2008/layout/LinedList"/>
    <dgm:cxn modelId="{A73AAF1F-5BD9-4778-A37A-DF2C36B405E3}" type="presParOf" srcId="{570B6E1C-C539-4405-BE14-A8046429E659}" destId="{EA12C761-0314-4E40-A160-55158E9EAC41}" srcOrd="1" destOrd="0" presId="urn:microsoft.com/office/officeart/2008/layout/LinedList"/>
    <dgm:cxn modelId="{75336021-BEE3-49D4-BADD-F324EA82ECE9}" type="presParOf" srcId="{01347865-4D18-43A8-86CC-C41FDE34387C}" destId="{4D1035CE-3273-48B5-AA81-865DFA2B1865}" srcOrd="2" destOrd="0" presId="urn:microsoft.com/office/officeart/2008/layout/LinedList"/>
    <dgm:cxn modelId="{BBAB7B13-BCAA-48B7-9925-F0CAA0EBEF47}" type="presParOf" srcId="{01347865-4D18-43A8-86CC-C41FDE34387C}" destId="{75647043-6D3E-4A1C-990E-B2B43FF09BA3}" srcOrd="3" destOrd="0" presId="urn:microsoft.com/office/officeart/2008/layout/LinedList"/>
    <dgm:cxn modelId="{F404A357-F743-4FB3-A593-BAA9DB182C1E}" type="presParOf" srcId="{75647043-6D3E-4A1C-990E-B2B43FF09BA3}" destId="{FD888258-61FD-4C1D-AF19-45455F9EE775}" srcOrd="0" destOrd="0" presId="urn:microsoft.com/office/officeart/2008/layout/LinedList"/>
    <dgm:cxn modelId="{12550842-E5FA-4EEE-86F4-4481FE044D07}" type="presParOf" srcId="{75647043-6D3E-4A1C-990E-B2B43FF09BA3}" destId="{2DDD6FB0-23AF-4F41-8D25-25F84811025F}" srcOrd="1" destOrd="0" presId="urn:microsoft.com/office/officeart/2008/layout/LinedList"/>
    <dgm:cxn modelId="{C21046DD-D710-4EC0-A6B8-8ED34063127B}" type="presParOf" srcId="{01347865-4D18-43A8-86CC-C41FDE34387C}" destId="{8D79EB52-568D-45A4-9BE7-F7169836F2BB}" srcOrd="4" destOrd="0" presId="urn:microsoft.com/office/officeart/2008/layout/LinedList"/>
    <dgm:cxn modelId="{93C2F065-B043-4E76-8FBE-CBD22A7FA39C}" type="presParOf" srcId="{01347865-4D18-43A8-86CC-C41FDE34387C}" destId="{A461FDFD-28CA-4311-9B99-767BE2D19723}" srcOrd="5" destOrd="0" presId="urn:microsoft.com/office/officeart/2008/layout/LinedList"/>
    <dgm:cxn modelId="{A71D9245-B1F0-4F2C-AABC-40EACF0EC296}" type="presParOf" srcId="{A461FDFD-28CA-4311-9B99-767BE2D19723}" destId="{22B8E289-D473-42B4-B018-CE5BFD322307}" srcOrd="0" destOrd="0" presId="urn:microsoft.com/office/officeart/2008/layout/LinedList"/>
    <dgm:cxn modelId="{4E13AA25-D0B3-4355-908E-B25EA6A52221}" type="presParOf" srcId="{A461FDFD-28CA-4311-9B99-767BE2D19723}" destId="{D8DDAAB1-6267-4F52-B3C9-E61BD5A8A68E}" srcOrd="1" destOrd="0" presId="urn:microsoft.com/office/officeart/2008/layout/LinedList"/>
    <dgm:cxn modelId="{64BD05C8-440B-40F4-BF29-A51FC7B1564D}" type="presParOf" srcId="{01347865-4D18-43A8-86CC-C41FDE34387C}" destId="{B9082579-F17D-4295-BC4B-D74CFDC97316}" srcOrd="6" destOrd="0" presId="urn:microsoft.com/office/officeart/2008/layout/LinedList"/>
    <dgm:cxn modelId="{089AD139-DA33-40E0-BA59-DA15C366B182}" type="presParOf" srcId="{01347865-4D18-43A8-86CC-C41FDE34387C}" destId="{E5D16E98-A0F1-4CFB-A16C-4C686A379D3C}" srcOrd="7" destOrd="0" presId="urn:microsoft.com/office/officeart/2008/layout/LinedList"/>
    <dgm:cxn modelId="{96346958-D032-4BFE-9732-3F367C409173}" type="presParOf" srcId="{E5D16E98-A0F1-4CFB-A16C-4C686A379D3C}" destId="{9D7A06F4-4DDD-4EE3-A764-660F867C2AA7}" srcOrd="0" destOrd="0" presId="urn:microsoft.com/office/officeart/2008/layout/LinedList"/>
    <dgm:cxn modelId="{AE125539-BE98-40EF-A367-5F209FFC955A}" type="presParOf" srcId="{E5D16E98-A0F1-4CFB-A16C-4C686A379D3C}" destId="{AD37F4CC-8834-40BF-9FFA-3BE533880CF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6A5CA5-7DEF-4C2D-B0E8-4A956D64661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7A48CE4-E164-41F8-B4B4-024F7D07224F}">
      <dgm:prSet/>
      <dgm:spPr/>
      <dgm:t>
        <a:bodyPr/>
        <a:lstStyle/>
        <a:p>
          <a:r>
            <a:rPr lang="en-US" dirty="0"/>
            <a:t>OTL table accessibility follows Web Content Accessibility Guidelines (WCAG) 2.1 as well as Section 508 of the Rehabilitation Act of 1972, as amended by the Oklahoma Electronic Information Technology Accessibility (EITA) Act.</a:t>
          </a:r>
        </a:p>
        <a:p>
          <a:r>
            <a:rPr lang="en-US" dirty="0">
              <a:hlinkClick xmlns:r="http://schemas.openxmlformats.org/officeDocument/2006/relationships" r:id="rId1"/>
            </a:rPr>
            <a:t>https://www.w3.org/TR/WCAG21/</a:t>
          </a:r>
          <a:endParaRPr lang="en-US" dirty="0"/>
        </a:p>
        <a:p>
          <a:r>
            <a:rPr lang="en-US" dirty="0">
              <a:hlinkClick xmlns:r="http://schemas.openxmlformats.org/officeDocument/2006/relationships" r:id="rId2"/>
            </a:rPr>
            <a:t>https://www.ok.gov/accessibility/</a:t>
          </a:r>
          <a:endParaRPr lang="en-US" dirty="0"/>
        </a:p>
      </dgm:t>
    </dgm:pt>
    <dgm:pt modelId="{FF2378D4-F637-4F8B-BDFB-A9BCAF4CF784}" type="parTrans" cxnId="{436E2971-40E2-494D-965F-F26171550D79}">
      <dgm:prSet/>
      <dgm:spPr/>
      <dgm:t>
        <a:bodyPr/>
        <a:lstStyle/>
        <a:p>
          <a:endParaRPr lang="en-US"/>
        </a:p>
      </dgm:t>
    </dgm:pt>
    <dgm:pt modelId="{E2EB9131-E517-4FA8-B272-A589AEE7B5C6}" type="sibTrans" cxnId="{436E2971-40E2-494D-965F-F26171550D79}">
      <dgm:prSet/>
      <dgm:spPr/>
      <dgm:t>
        <a:bodyPr/>
        <a:lstStyle/>
        <a:p>
          <a:endParaRPr lang="en-US"/>
        </a:p>
      </dgm:t>
    </dgm:pt>
    <dgm:pt modelId="{FD244F08-E277-4701-A899-39126DF8B48D}">
      <dgm:prSet/>
      <dgm:spPr/>
      <dgm:t>
        <a:bodyPr/>
        <a:lstStyle/>
        <a:p>
          <a:r>
            <a:rPr lang="en-US"/>
            <a:t>Does your state have any specific laws relating to electronic accessibility?</a:t>
          </a:r>
        </a:p>
      </dgm:t>
    </dgm:pt>
    <dgm:pt modelId="{C1BA44C4-98BA-41CC-8D43-C78D1DCF7172}" type="parTrans" cxnId="{A2F0C62D-DAAB-412C-BB5C-A129AE8993BD}">
      <dgm:prSet/>
      <dgm:spPr/>
      <dgm:t>
        <a:bodyPr/>
        <a:lstStyle/>
        <a:p>
          <a:endParaRPr lang="en-US"/>
        </a:p>
      </dgm:t>
    </dgm:pt>
    <dgm:pt modelId="{C7D4AFDD-BB99-4C3B-B5C5-C7096DBDE1EB}" type="sibTrans" cxnId="{A2F0C62D-DAAB-412C-BB5C-A129AE8993BD}">
      <dgm:prSet/>
      <dgm:spPr/>
      <dgm:t>
        <a:bodyPr/>
        <a:lstStyle/>
        <a:p>
          <a:endParaRPr lang="en-US"/>
        </a:p>
      </dgm:t>
    </dgm:pt>
    <dgm:pt modelId="{81299791-6152-475F-B235-7FCF5BE7356E}" type="pres">
      <dgm:prSet presAssocID="{576A5CA5-7DEF-4C2D-B0E8-4A956D64661C}" presName="vert0" presStyleCnt="0">
        <dgm:presLayoutVars>
          <dgm:dir/>
          <dgm:animOne val="branch"/>
          <dgm:animLvl val="lvl"/>
        </dgm:presLayoutVars>
      </dgm:prSet>
      <dgm:spPr/>
    </dgm:pt>
    <dgm:pt modelId="{6A5674B8-5A4B-4A27-A475-58A6DCEEF105}" type="pres">
      <dgm:prSet presAssocID="{57A48CE4-E164-41F8-B4B4-024F7D07224F}" presName="thickLine" presStyleLbl="alignNode1" presStyleIdx="0" presStyleCnt="2"/>
      <dgm:spPr/>
    </dgm:pt>
    <dgm:pt modelId="{F7DA6370-4DC0-44F6-BEC9-0C87C7FBC8AD}" type="pres">
      <dgm:prSet presAssocID="{57A48CE4-E164-41F8-B4B4-024F7D07224F}" presName="horz1" presStyleCnt="0"/>
      <dgm:spPr/>
    </dgm:pt>
    <dgm:pt modelId="{57FF9657-4AF8-493D-9E3C-AEC61DC38D4C}" type="pres">
      <dgm:prSet presAssocID="{57A48CE4-E164-41F8-B4B4-024F7D07224F}" presName="tx1" presStyleLbl="revTx" presStyleIdx="0" presStyleCnt="2"/>
      <dgm:spPr/>
    </dgm:pt>
    <dgm:pt modelId="{A77D91EC-CA4F-4397-A0EF-A8F8BE361AA4}" type="pres">
      <dgm:prSet presAssocID="{57A48CE4-E164-41F8-B4B4-024F7D07224F}" presName="vert1" presStyleCnt="0"/>
      <dgm:spPr/>
    </dgm:pt>
    <dgm:pt modelId="{0B184D74-2A4A-4B42-B832-753E16BA049B}" type="pres">
      <dgm:prSet presAssocID="{FD244F08-E277-4701-A899-39126DF8B48D}" presName="thickLine" presStyleLbl="alignNode1" presStyleIdx="1" presStyleCnt="2"/>
      <dgm:spPr/>
    </dgm:pt>
    <dgm:pt modelId="{44A6B25D-662E-4A73-82B4-61072D03B92C}" type="pres">
      <dgm:prSet presAssocID="{FD244F08-E277-4701-A899-39126DF8B48D}" presName="horz1" presStyleCnt="0"/>
      <dgm:spPr/>
    </dgm:pt>
    <dgm:pt modelId="{F3D63E87-9058-4202-B937-1D35DD03A5FC}" type="pres">
      <dgm:prSet presAssocID="{FD244F08-E277-4701-A899-39126DF8B48D}" presName="tx1" presStyleLbl="revTx" presStyleIdx="1" presStyleCnt="2"/>
      <dgm:spPr/>
    </dgm:pt>
    <dgm:pt modelId="{2ED0BC76-97BE-4C2E-A23C-35274E8DEB95}" type="pres">
      <dgm:prSet presAssocID="{FD244F08-E277-4701-A899-39126DF8B48D}" presName="vert1" presStyleCnt="0"/>
      <dgm:spPr/>
    </dgm:pt>
  </dgm:ptLst>
  <dgm:cxnLst>
    <dgm:cxn modelId="{A2F0C62D-DAAB-412C-BB5C-A129AE8993BD}" srcId="{576A5CA5-7DEF-4C2D-B0E8-4A956D64661C}" destId="{FD244F08-E277-4701-A899-39126DF8B48D}" srcOrd="1" destOrd="0" parTransId="{C1BA44C4-98BA-41CC-8D43-C78D1DCF7172}" sibTransId="{C7D4AFDD-BB99-4C3B-B5C5-C7096DBDE1EB}"/>
    <dgm:cxn modelId="{436E2971-40E2-494D-965F-F26171550D79}" srcId="{576A5CA5-7DEF-4C2D-B0E8-4A956D64661C}" destId="{57A48CE4-E164-41F8-B4B4-024F7D07224F}" srcOrd="0" destOrd="0" parTransId="{FF2378D4-F637-4F8B-BDFB-A9BCAF4CF784}" sibTransId="{E2EB9131-E517-4FA8-B272-A589AEE7B5C6}"/>
    <dgm:cxn modelId="{89743793-EC31-45D4-8D3F-7A375EA4C7DC}" type="presOf" srcId="{FD244F08-E277-4701-A899-39126DF8B48D}" destId="{F3D63E87-9058-4202-B937-1D35DD03A5FC}" srcOrd="0" destOrd="0" presId="urn:microsoft.com/office/officeart/2008/layout/LinedList"/>
    <dgm:cxn modelId="{4B763BC5-ADA2-4317-9619-50DC2F278F17}" type="presOf" srcId="{57A48CE4-E164-41F8-B4B4-024F7D07224F}" destId="{57FF9657-4AF8-493D-9E3C-AEC61DC38D4C}" srcOrd="0" destOrd="0" presId="urn:microsoft.com/office/officeart/2008/layout/LinedList"/>
    <dgm:cxn modelId="{E74B37F5-4C3A-44B6-8DFD-72302E9BD0F7}" type="presOf" srcId="{576A5CA5-7DEF-4C2D-B0E8-4A956D64661C}" destId="{81299791-6152-475F-B235-7FCF5BE7356E}" srcOrd="0" destOrd="0" presId="urn:microsoft.com/office/officeart/2008/layout/LinedList"/>
    <dgm:cxn modelId="{3FBB3D52-939A-45C1-A340-ED45EFC43F1F}" type="presParOf" srcId="{81299791-6152-475F-B235-7FCF5BE7356E}" destId="{6A5674B8-5A4B-4A27-A475-58A6DCEEF105}" srcOrd="0" destOrd="0" presId="urn:microsoft.com/office/officeart/2008/layout/LinedList"/>
    <dgm:cxn modelId="{B4D9C791-2966-4C63-B95B-F779CC42902D}" type="presParOf" srcId="{81299791-6152-475F-B235-7FCF5BE7356E}" destId="{F7DA6370-4DC0-44F6-BEC9-0C87C7FBC8AD}" srcOrd="1" destOrd="0" presId="urn:microsoft.com/office/officeart/2008/layout/LinedList"/>
    <dgm:cxn modelId="{8D9BF39E-1C04-440B-8586-B072623A5B64}" type="presParOf" srcId="{F7DA6370-4DC0-44F6-BEC9-0C87C7FBC8AD}" destId="{57FF9657-4AF8-493D-9E3C-AEC61DC38D4C}" srcOrd="0" destOrd="0" presId="urn:microsoft.com/office/officeart/2008/layout/LinedList"/>
    <dgm:cxn modelId="{7E74E008-6D8C-4ECF-B689-B130299630D5}" type="presParOf" srcId="{F7DA6370-4DC0-44F6-BEC9-0C87C7FBC8AD}" destId="{A77D91EC-CA4F-4397-A0EF-A8F8BE361AA4}" srcOrd="1" destOrd="0" presId="urn:microsoft.com/office/officeart/2008/layout/LinedList"/>
    <dgm:cxn modelId="{9F840EB5-D813-4367-9174-28FFA1D34B76}" type="presParOf" srcId="{81299791-6152-475F-B235-7FCF5BE7356E}" destId="{0B184D74-2A4A-4B42-B832-753E16BA049B}" srcOrd="2" destOrd="0" presId="urn:microsoft.com/office/officeart/2008/layout/LinedList"/>
    <dgm:cxn modelId="{008A2D02-7952-4EE7-B0E6-E0DE96B13EEE}" type="presParOf" srcId="{81299791-6152-475F-B235-7FCF5BE7356E}" destId="{44A6B25D-662E-4A73-82B4-61072D03B92C}" srcOrd="3" destOrd="0" presId="urn:microsoft.com/office/officeart/2008/layout/LinedList"/>
    <dgm:cxn modelId="{E1364200-5AEC-4062-9F42-AEA012AB3789}" type="presParOf" srcId="{44A6B25D-662E-4A73-82B4-61072D03B92C}" destId="{F3D63E87-9058-4202-B937-1D35DD03A5FC}" srcOrd="0" destOrd="0" presId="urn:microsoft.com/office/officeart/2008/layout/LinedList"/>
    <dgm:cxn modelId="{0AF8799D-C04C-48FE-85FA-9EECE0F2A2D3}" type="presParOf" srcId="{44A6B25D-662E-4A73-82B4-61072D03B92C}" destId="{2ED0BC76-97BE-4C2E-A23C-35274E8DEB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2BD74-240D-4DE6-BDC6-B4D256132904}">
      <dsp:nvSpPr>
        <dsp:cNvPr id="0" name=""/>
        <dsp:cNvSpPr/>
      </dsp:nvSpPr>
      <dsp:spPr>
        <a:xfrm>
          <a:off x="0" y="0"/>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3B65FC-3DCF-4C92-B6CF-0CA607D5AC73}">
      <dsp:nvSpPr>
        <dsp:cNvPr id="0" name=""/>
        <dsp:cNvSpPr/>
      </dsp:nvSpPr>
      <dsp:spPr>
        <a:xfrm>
          <a:off x="0" y="0"/>
          <a:ext cx="6489509" cy="131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1. Table Accessibility Standards</a:t>
          </a:r>
        </a:p>
      </dsp:txBody>
      <dsp:txXfrm>
        <a:off x="0" y="0"/>
        <a:ext cx="6489509" cy="1313140"/>
      </dsp:txXfrm>
    </dsp:sp>
    <dsp:sp modelId="{4D1035CE-3273-48B5-AA81-865DFA2B1865}">
      <dsp:nvSpPr>
        <dsp:cNvPr id="0" name=""/>
        <dsp:cNvSpPr/>
      </dsp:nvSpPr>
      <dsp:spPr>
        <a:xfrm>
          <a:off x="0" y="1313140"/>
          <a:ext cx="648950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888258-61FD-4C1D-AF19-45455F9EE775}">
      <dsp:nvSpPr>
        <dsp:cNvPr id="0" name=""/>
        <dsp:cNvSpPr/>
      </dsp:nvSpPr>
      <dsp:spPr>
        <a:xfrm>
          <a:off x="0" y="1313140"/>
          <a:ext cx="6489509" cy="131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2. Table Accessibility Terminology</a:t>
          </a:r>
        </a:p>
      </dsp:txBody>
      <dsp:txXfrm>
        <a:off x="0" y="1313140"/>
        <a:ext cx="6489509" cy="1313140"/>
      </dsp:txXfrm>
    </dsp:sp>
    <dsp:sp modelId="{8D79EB52-568D-45A4-9BE7-F7169836F2BB}">
      <dsp:nvSpPr>
        <dsp:cNvPr id="0" name=""/>
        <dsp:cNvSpPr/>
      </dsp:nvSpPr>
      <dsp:spPr>
        <a:xfrm>
          <a:off x="0" y="2626280"/>
          <a:ext cx="648950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8E289-D473-42B4-B018-CE5BFD322307}">
      <dsp:nvSpPr>
        <dsp:cNvPr id="0" name=""/>
        <dsp:cNvSpPr/>
      </dsp:nvSpPr>
      <dsp:spPr>
        <a:xfrm>
          <a:off x="0" y="2626280"/>
          <a:ext cx="6489509" cy="131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3. OTL Checkpoints for Tables</a:t>
          </a:r>
        </a:p>
      </dsp:txBody>
      <dsp:txXfrm>
        <a:off x="0" y="2626280"/>
        <a:ext cx="6489509" cy="1313140"/>
      </dsp:txXfrm>
    </dsp:sp>
    <dsp:sp modelId="{B9082579-F17D-4295-BC4B-D74CFDC97316}">
      <dsp:nvSpPr>
        <dsp:cNvPr id="0" name=""/>
        <dsp:cNvSpPr/>
      </dsp:nvSpPr>
      <dsp:spPr>
        <a:xfrm>
          <a:off x="0" y="3939420"/>
          <a:ext cx="648950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7A06F4-4DDD-4EE3-A764-660F867C2AA7}">
      <dsp:nvSpPr>
        <dsp:cNvPr id="0" name=""/>
        <dsp:cNvSpPr/>
      </dsp:nvSpPr>
      <dsp:spPr>
        <a:xfrm>
          <a:off x="0" y="3939420"/>
          <a:ext cx="6489509" cy="131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4. How to Ensure Table is Accessible in Adobe PDF</a:t>
          </a:r>
        </a:p>
      </dsp:txBody>
      <dsp:txXfrm>
        <a:off x="0" y="3939420"/>
        <a:ext cx="6489509" cy="1313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674B8-5A4B-4A27-A475-58A6DCEEF105}">
      <dsp:nvSpPr>
        <dsp:cNvPr id="0" name=""/>
        <dsp:cNvSpPr/>
      </dsp:nvSpPr>
      <dsp:spPr>
        <a:xfrm>
          <a:off x="0" y="0"/>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F9657-4AF8-493D-9E3C-AEC61DC38D4C}">
      <dsp:nvSpPr>
        <dsp:cNvPr id="0" name=""/>
        <dsp:cNvSpPr/>
      </dsp:nvSpPr>
      <dsp:spPr>
        <a:xfrm>
          <a:off x="0" y="0"/>
          <a:ext cx="6489509" cy="262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OTL table accessibility follows Web Content Accessibility Guidelines (WCAG) 2.1 as well as Section 508 of the Rehabilitation Act of 1972, as amended by the Oklahoma Electronic Information Technology Accessibility (EITA) Act.</a:t>
          </a:r>
        </a:p>
        <a:p>
          <a:pPr marL="0" lvl="0" indent="0" algn="l" defTabSz="977900">
            <a:lnSpc>
              <a:spcPct val="90000"/>
            </a:lnSpc>
            <a:spcBef>
              <a:spcPct val="0"/>
            </a:spcBef>
            <a:spcAft>
              <a:spcPct val="35000"/>
            </a:spcAft>
            <a:buNone/>
          </a:pPr>
          <a:r>
            <a:rPr lang="en-US" sz="2200" kern="1200" dirty="0">
              <a:hlinkClick xmlns:r="http://schemas.openxmlformats.org/officeDocument/2006/relationships" r:id="rId1"/>
            </a:rPr>
            <a:t>https://www.w3.org/TR/WCAG21/</a:t>
          </a:r>
          <a:endParaRPr lang="en-US" sz="2200" kern="1200" dirty="0"/>
        </a:p>
        <a:p>
          <a:pPr marL="0" lvl="0" indent="0" algn="l" defTabSz="977900">
            <a:lnSpc>
              <a:spcPct val="90000"/>
            </a:lnSpc>
            <a:spcBef>
              <a:spcPct val="0"/>
            </a:spcBef>
            <a:spcAft>
              <a:spcPct val="35000"/>
            </a:spcAft>
            <a:buNone/>
          </a:pPr>
          <a:r>
            <a:rPr lang="en-US" sz="2200" kern="1200" dirty="0">
              <a:hlinkClick xmlns:r="http://schemas.openxmlformats.org/officeDocument/2006/relationships" r:id="rId2"/>
            </a:rPr>
            <a:t>https://www.ok.gov/accessibility/</a:t>
          </a:r>
          <a:endParaRPr lang="en-US" sz="2200" kern="1200" dirty="0"/>
        </a:p>
      </dsp:txBody>
      <dsp:txXfrm>
        <a:off x="0" y="0"/>
        <a:ext cx="6489509" cy="2626280"/>
      </dsp:txXfrm>
    </dsp:sp>
    <dsp:sp modelId="{0B184D74-2A4A-4B42-B832-753E16BA049B}">
      <dsp:nvSpPr>
        <dsp:cNvPr id="0" name=""/>
        <dsp:cNvSpPr/>
      </dsp:nvSpPr>
      <dsp:spPr>
        <a:xfrm>
          <a:off x="0" y="2626280"/>
          <a:ext cx="6489509"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63E87-9058-4202-B937-1D35DD03A5FC}">
      <dsp:nvSpPr>
        <dsp:cNvPr id="0" name=""/>
        <dsp:cNvSpPr/>
      </dsp:nvSpPr>
      <dsp:spPr>
        <a:xfrm>
          <a:off x="0" y="2626280"/>
          <a:ext cx="6489509" cy="262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Does your state have any specific laws relating to electronic accessibility?</a:t>
          </a:r>
        </a:p>
      </dsp:txBody>
      <dsp:txXfrm>
        <a:off x="0" y="2626280"/>
        <a:ext cx="6489509" cy="26262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F016-D81F-46D1-BBDE-76709412D0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B5C3A6-DBC2-474A-9B73-6C0012DCE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23F9F7-9A8C-46BA-9471-F118EFD35A70}"/>
              </a:ext>
            </a:extLst>
          </p:cNvPr>
          <p:cNvSpPr>
            <a:spLocks noGrp="1"/>
          </p:cNvSpPr>
          <p:nvPr>
            <p:ph type="dt" sz="half" idx="10"/>
          </p:nvPr>
        </p:nvSpPr>
        <p:spPr/>
        <p:txBody>
          <a:bodyPr/>
          <a:lstStyle/>
          <a:p>
            <a:fld id="{D2067A6B-6AE1-46DC-B058-B830820683D6}" type="datetimeFigureOut">
              <a:rPr lang="en-US" smtClean="0"/>
              <a:t>6/9/2021</a:t>
            </a:fld>
            <a:endParaRPr lang="en-US"/>
          </a:p>
        </p:txBody>
      </p:sp>
      <p:sp>
        <p:nvSpPr>
          <p:cNvPr id="5" name="Footer Placeholder 4">
            <a:extLst>
              <a:ext uri="{FF2B5EF4-FFF2-40B4-BE49-F238E27FC236}">
                <a16:creationId xmlns:a16="http://schemas.microsoft.com/office/drawing/2014/main" id="{8E2B827B-B334-4AB4-AEA2-D5A569FE5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0435E-3530-4DDC-8537-6787E3CF3C59}"/>
              </a:ext>
            </a:extLst>
          </p:cNvPr>
          <p:cNvSpPr>
            <a:spLocks noGrp="1"/>
          </p:cNvSpPr>
          <p:nvPr>
            <p:ph type="sldNum" sz="quarter" idx="12"/>
          </p:nvPr>
        </p:nvSpPr>
        <p:spPr/>
        <p:txBody>
          <a:bodyPr/>
          <a:lstStyle/>
          <a:p>
            <a:fld id="{96C952AE-7A34-4556-82C9-DB81266FE4C5}" type="slidenum">
              <a:rPr lang="en-US" smtClean="0"/>
              <a:t>‹#›</a:t>
            </a:fld>
            <a:endParaRPr lang="en-US"/>
          </a:p>
        </p:txBody>
      </p:sp>
    </p:spTree>
    <p:extLst>
      <p:ext uri="{BB962C8B-B14F-4D97-AF65-F5344CB8AC3E}">
        <p14:creationId xmlns:p14="http://schemas.microsoft.com/office/powerpoint/2010/main" val="407236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FB64-9BFE-48C8-B1E4-E6052C47D7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49FF46-A394-49A3-B773-CEB4894A53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20815-7BC0-4D8B-A4E7-B7031A013882}"/>
              </a:ext>
            </a:extLst>
          </p:cNvPr>
          <p:cNvSpPr>
            <a:spLocks noGrp="1"/>
          </p:cNvSpPr>
          <p:nvPr>
            <p:ph type="dt" sz="half" idx="10"/>
          </p:nvPr>
        </p:nvSpPr>
        <p:spPr/>
        <p:txBody>
          <a:bodyPr/>
          <a:lstStyle/>
          <a:p>
            <a:fld id="{D2067A6B-6AE1-46DC-B058-B830820683D6}" type="datetimeFigureOut">
              <a:rPr lang="en-US" smtClean="0"/>
              <a:t>6/9/2021</a:t>
            </a:fld>
            <a:endParaRPr lang="en-US"/>
          </a:p>
        </p:txBody>
      </p:sp>
      <p:sp>
        <p:nvSpPr>
          <p:cNvPr id="5" name="Footer Placeholder 4">
            <a:extLst>
              <a:ext uri="{FF2B5EF4-FFF2-40B4-BE49-F238E27FC236}">
                <a16:creationId xmlns:a16="http://schemas.microsoft.com/office/drawing/2014/main" id="{DA4F9094-449D-40D5-8AE9-1BADE3914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BE4A2-11BB-42F6-85EF-DD62EE66778F}"/>
              </a:ext>
            </a:extLst>
          </p:cNvPr>
          <p:cNvSpPr>
            <a:spLocks noGrp="1"/>
          </p:cNvSpPr>
          <p:nvPr>
            <p:ph type="sldNum" sz="quarter" idx="12"/>
          </p:nvPr>
        </p:nvSpPr>
        <p:spPr/>
        <p:txBody>
          <a:bodyPr/>
          <a:lstStyle/>
          <a:p>
            <a:fld id="{96C952AE-7A34-4556-82C9-DB81266FE4C5}" type="slidenum">
              <a:rPr lang="en-US" smtClean="0"/>
              <a:t>‹#›</a:t>
            </a:fld>
            <a:endParaRPr lang="en-US"/>
          </a:p>
        </p:txBody>
      </p:sp>
    </p:spTree>
    <p:extLst>
      <p:ext uri="{BB962C8B-B14F-4D97-AF65-F5344CB8AC3E}">
        <p14:creationId xmlns:p14="http://schemas.microsoft.com/office/powerpoint/2010/main" val="203248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2129FD-B3A2-4061-9975-633766599D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C4C994-A54C-42E6-BE03-4A28D8A884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7B451-16A9-4183-AF61-C47D2F6E3980}"/>
              </a:ext>
            </a:extLst>
          </p:cNvPr>
          <p:cNvSpPr>
            <a:spLocks noGrp="1"/>
          </p:cNvSpPr>
          <p:nvPr>
            <p:ph type="dt" sz="half" idx="10"/>
          </p:nvPr>
        </p:nvSpPr>
        <p:spPr/>
        <p:txBody>
          <a:bodyPr/>
          <a:lstStyle/>
          <a:p>
            <a:fld id="{D2067A6B-6AE1-46DC-B058-B830820683D6}" type="datetimeFigureOut">
              <a:rPr lang="en-US" smtClean="0"/>
              <a:t>6/9/2021</a:t>
            </a:fld>
            <a:endParaRPr lang="en-US"/>
          </a:p>
        </p:txBody>
      </p:sp>
      <p:sp>
        <p:nvSpPr>
          <p:cNvPr id="5" name="Footer Placeholder 4">
            <a:extLst>
              <a:ext uri="{FF2B5EF4-FFF2-40B4-BE49-F238E27FC236}">
                <a16:creationId xmlns:a16="http://schemas.microsoft.com/office/drawing/2014/main" id="{18E4E143-24EE-4934-8341-0996B5B94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7EA69-B438-418D-B4C2-5995EB14D8DD}"/>
              </a:ext>
            </a:extLst>
          </p:cNvPr>
          <p:cNvSpPr>
            <a:spLocks noGrp="1"/>
          </p:cNvSpPr>
          <p:nvPr>
            <p:ph type="sldNum" sz="quarter" idx="12"/>
          </p:nvPr>
        </p:nvSpPr>
        <p:spPr/>
        <p:txBody>
          <a:bodyPr/>
          <a:lstStyle/>
          <a:p>
            <a:fld id="{96C952AE-7A34-4556-82C9-DB81266FE4C5}" type="slidenum">
              <a:rPr lang="en-US" smtClean="0"/>
              <a:t>‹#›</a:t>
            </a:fld>
            <a:endParaRPr lang="en-US"/>
          </a:p>
        </p:txBody>
      </p:sp>
    </p:spTree>
    <p:extLst>
      <p:ext uri="{BB962C8B-B14F-4D97-AF65-F5344CB8AC3E}">
        <p14:creationId xmlns:p14="http://schemas.microsoft.com/office/powerpoint/2010/main" val="233041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030D-A095-4428-9AF6-6ABC781D4A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809570-A74A-4B0B-9BA6-758F7B0AAF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D639C-9A50-40D7-85F1-EFFB96AC3921}"/>
              </a:ext>
            </a:extLst>
          </p:cNvPr>
          <p:cNvSpPr>
            <a:spLocks noGrp="1"/>
          </p:cNvSpPr>
          <p:nvPr>
            <p:ph type="dt" sz="half" idx="10"/>
          </p:nvPr>
        </p:nvSpPr>
        <p:spPr/>
        <p:txBody>
          <a:bodyPr/>
          <a:lstStyle/>
          <a:p>
            <a:fld id="{D2067A6B-6AE1-46DC-B058-B830820683D6}" type="datetimeFigureOut">
              <a:rPr lang="en-US" smtClean="0"/>
              <a:t>6/9/2021</a:t>
            </a:fld>
            <a:endParaRPr lang="en-US"/>
          </a:p>
        </p:txBody>
      </p:sp>
      <p:sp>
        <p:nvSpPr>
          <p:cNvPr id="5" name="Footer Placeholder 4">
            <a:extLst>
              <a:ext uri="{FF2B5EF4-FFF2-40B4-BE49-F238E27FC236}">
                <a16:creationId xmlns:a16="http://schemas.microsoft.com/office/drawing/2014/main" id="{40BE54D7-0698-448B-9C19-50F36EBDA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0D0B5-6190-4FEE-879E-AACA9A762F20}"/>
              </a:ext>
            </a:extLst>
          </p:cNvPr>
          <p:cNvSpPr>
            <a:spLocks noGrp="1"/>
          </p:cNvSpPr>
          <p:nvPr>
            <p:ph type="sldNum" sz="quarter" idx="12"/>
          </p:nvPr>
        </p:nvSpPr>
        <p:spPr/>
        <p:txBody>
          <a:bodyPr/>
          <a:lstStyle/>
          <a:p>
            <a:fld id="{96C952AE-7A34-4556-82C9-DB81266FE4C5}" type="slidenum">
              <a:rPr lang="en-US" smtClean="0"/>
              <a:t>‹#›</a:t>
            </a:fld>
            <a:endParaRPr lang="en-US"/>
          </a:p>
        </p:txBody>
      </p:sp>
    </p:spTree>
    <p:extLst>
      <p:ext uri="{BB962C8B-B14F-4D97-AF65-F5344CB8AC3E}">
        <p14:creationId xmlns:p14="http://schemas.microsoft.com/office/powerpoint/2010/main" val="226838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570B4-77E8-4F52-8230-6F948EF2DA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30269-4C18-4C87-A959-589155E6D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604EC9-A2A6-4D6F-B103-59A77BB0153D}"/>
              </a:ext>
            </a:extLst>
          </p:cNvPr>
          <p:cNvSpPr>
            <a:spLocks noGrp="1"/>
          </p:cNvSpPr>
          <p:nvPr>
            <p:ph type="dt" sz="half" idx="10"/>
          </p:nvPr>
        </p:nvSpPr>
        <p:spPr/>
        <p:txBody>
          <a:bodyPr/>
          <a:lstStyle/>
          <a:p>
            <a:fld id="{D2067A6B-6AE1-46DC-B058-B830820683D6}" type="datetimeFigureOut">
              <a:rPr lang="en-US" smtClean="0"/>
              <a:t>6/9/2021</a:t>
            </a:fld>
            <a:endParaRPr lang="en-US"/>
          </a:p>
        </p:txBody>
      </p:sp>
      <p:sp>
        <p:nvSpPr>
          <p:cNvPr id="5" name="Footer Placeholder 4">
            <a:extLst>
              <a:ext uri="{FF2B5EF4-FFF2-40B4-BE49-F238E27FC236}">
                <a16:creationId xmlns:a16="http://schemas.microsoft.com/office/drawing/2014/main" id="{7A107B92-CCB1-48D1-A0E2-82ADACB74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8C3EF-9E4E-44DA-9D1D-F96856D49717}"/>
              </a:ext>
            </a:extLst>
          </p:cNvPr>
          <p:cNvSpPr>
            <a:spLocks noGrp="1"/>
          </p:cNvSpPr>
          <p:nvPr>
            <p:ph type="sldNum" sz="quarter" idx="12"/>
          </p:nvPr>
        </p:nvSpPr>
        <p:spPr/>
        <p:txBody>
          <a:bodyPr/>
          <a:lstStyle/>
          <a:p>
            <a:fld id="{96C952AE-7A34-4556-82C9-DB81266FE4C5}" type="slidenum">
              <a:rPr lang="en-US" smtClean="0"/>
              <a:t>‹#›</a:t>
            </a:fld>
            <a:endParaRPr lang="en-US"/>
          </a:p>
        </p:txBody>
      </p:sp>
    </p:spTree>
    <p:extLst>
      <p:ext uri="{BB962C8B-B14F-4D97-AF65-F5344CB8AC3E}">
        <p14:creationId xmlns:p14="http://schemas.microsoft.com/office/powerpoint/2010/main" val="407196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2244-73BF-4235-8E25-263D5FB9E1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64C17C-97FD-4FA9-B744-0FBFC71BC2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48AB41-1BE5-4DA5-82E1-C9D321F9E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CA6B1E-CAC6-4658-BF2B-F453AC1E8B16}"/>
              </a:ext>
            </a:extLst>
          </p:cNvPr>
          <p:cNvSpPr>
            <a:spLocks noGrp="1"/>
          </p:cNvSpPr>
          <p:nvPr>
            <p:ph type="dt" sz="half" idx="10"/>
          </p:nvPr>
        </p:nvSpPr>
        <p:spPr/>
        <p:txBody>
          <a:bodyPr/>
          <a:lstStyle/>
          <a:p>
            <a:fld id="{D2067A6B-6AE1-46DC-B058-B830820683D6}" type="datetimeFigureOut">
              <a:rPr lang="en-US" smtClean="0"/>
              <a:t>6/9/2021</a:t>
            </a:fld>
            <a:endParaRPr lang="en-US"/>
          </a:p>
        </p:txBody>
      </p:sp>
      <p:sp>
        <p:nvSpPr>
          <p:cNvPr id="6" name="Footer Placeholder 5">
            <a:extLst>
              <a:ext uri="{FF2B5EF4-FFF2-40B4-BE49-F238E27FC236}">
                <a16:creationId xmlns:a16="http://schemas.microsoft.com/office/drawing/2014/main" id="{84D19735-D05C-4F8A-AE82-15D50D65D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E99107-9DDD-4352-9B26-CAD3C44FE3A3}"/>
              </a:ext>
            </a:extLst>
          </p:cNvPr>
          <p:cNvSpPr>
            <a:spLocks noGrp="1"/>
          </p:cNvSpPr>
          <p:nvPr>
            <p:ph type="sldNum" sz="quarter" idx="12"/>
          </p:nvPr>
        </p:nvSpPr>
        <p:spPr/>
        <p:txBody>
          <a:bodyPr/>
          <a:lstStyle/>
          <a:p>
            <a:fld id="{96C952AE-7A34-4556-82C9-DB81266FE4C5}" type="slidenum">
              <a:rPr lang="en-US" smtClean="0"/>
              <a:t>‹#›</a:t>
            </a:fld>
            <a:endParaRPr lang="en-US"/>
          </a:p>
        </p:txBody>
      </p:sp>
    </p:spTree>
    <p:extLst>
      <p:ext uri="{BB962C8B-B14F-4D97-AF65-F5344CB8AC3E}">
        <p14:creationId xmlns:p14="http://schemas.microsoft.com/office/powerpoint/2010/main" val="20417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82E20-4BFC-4A76-8A99-D242509838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81546E-5552-40AF-937E-F985E1F67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8ECB6D-8313-4814-A2CE-E18CEABF5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4CFD2-12F2-43B2-8B02-A2E497FDE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F18C9-74A7-42D7-A59E-BA59919CB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5F527D-805F-4D0A-9146-BB217EC1AF39}"/>
              </a:ext>
            </a:extLst>
          </p:cNvPr>
          <p:cNvSpPr>
            <a:spLocks noGrp="1"/>
          </p:cNvSpPr>
          <p:nvPr>
            <p:ph type="dt" sz="half" idx="10"/>
          </p:nvPr>
        </p:nvSpPr>
        <p:spPr/>
        <p:txBody>
          <a:bodyPr/>
          <a:lstStyle/>
          <a:p>
            <a:fld id="{D2067A6B-6AE1-46DC-B058-B830820683D6}" type="datetimeFigureOut">
              <a:rPr lang="en-US" smtClean="0"/>
              <a:t>6/9/2021</a:t>
            </a:fld>
            <a:endParaRPr lang="en-US"/>
          </a:p>
        </p:txBody>
      </p:sp>
      <p:sp>
        <p:nvSpPr>
          <p:cNvPr id="8" name="Footer Placeholder 7">
            <a:extLst>
              <a:ext uri="{FF2B5EF4-FFF2-40B4-BE49-F238E27FC236}">
                <a16:creationId xmlns:a16="http://schemas.microsoft.com/office/drawing/2014/main" id="{F28DED29-B823-46CA-87D8-53116CE31B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3B7EED-01D2-4089-94C7-E09E73B2DA84}"/>
              </a:ext>
            </a:extLst>
          </p:cNvPr>
          <p:cNvSpPr>
            <a:spLocks noGrp="1"/>
          </p:cNvSpPr>
          <p:nvPr>
            <p:ph type="sldNum" sz="quarter" idx="12"/>
          </p:nvPr>
        </p:nvSpPr>
        <p:spPr/>
        <p:txBody>
          <a:bodyPr/>
          <a:lstStyle/>
          <a:p>
            <a:fld id="{96C952AE-7A34-4556-82C9-DB81266FE4C5}" type="slidenum">
              <a:rPr lang="en-US" smtClean="0"/>
              <a:t>‹#›</a:t>
            </a:fld>
            <a:endParaRPr lang="en-US"/>
          </a:p>
        </p:txBody>
      </p:sp>
    </p:spTree>
    <p:extLst>
      <p:ext uri="{BB962C8B-B14F-4D97-AF65-F5344CB8AC3E}">
        <p14:creationId xmlns:p14="http://schemas.microsoft.com/office/powerpoint/2010/main" val="165058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B610-1BF0-4388-BD27-C4B24E8C76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5526D4-56D7-40E2-9450-02A4B4D96E76}"/>
              </a:ext>
            </a:extLst>
          </p:cNvPr>
          <p:cNvSpPr>
            <a:spLocks noGrp="1"/>
          </p:cNvSpPr>
          <p:nvPr>
            <p:ph type="dt" sz="half" idx="10"/>
          </p:nvPr>
        </p:nvSpPr>
        <p:spPr/>
        <p:txBody>
          <a:bodyPr/>
          <a:lstStyle/>
          <a:p>
            <a:fld id="{D2067A6B-6AE1-46DC-B058-B830820683D6}" type="datetimeFigureOut">
              <a:rPr lang="en-US" smtClean="0"/>
              <a:t>6/9/2021</a:t>
            </a:fld>
            <a:endParaRPr lang="en-US"/>
          </a:p>
        </p:txBody>
      </p:sp>
      <p:sp>
        <p:nvSpPr>
          <p:cNvPr id="4" name="Footer Placeholder 3">
            <a:extLst>
              <a:ext uri="{FF2B5EF4-FFF2-40B4-BE49-F238E27FC236}">
                <a16:creationId xmlns:a16="http://schemas.microsoft.com/office/drawing/2014/main" id="{F66C9040-523B-421C-A5C1-E25951C9AA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F9F24D-97C9-4B78-A93D-EEA1010C5328}"/>
              </a:ext>
            </a:extLst>
          </p:cNvPr>
          <p:cNvSpPr>
            <a:spLocks noGrp="1"/>
          </p:cNvSpPr>
          <p:nvPr>
            <p:ph type="sldNum" sz="quarter" idx="12"/>
          </p:nvPr>
        </p:nvSpPr>
        <p:spPr/>
        <p:txBody>
          <a:bodyPr/>
          <a:lstStyle/>
          <a:p>
            <a:fld id="{96C952AE-7A34-4556-82C9-DB81266FE4C5}" type="slidenum">
              <a:rPr lang="en-US" smtClean="0"/>
              <a:t>‹#›</a:t>
            </a:fld>
            <a:endParaRPr lang="en-US"/>
          </a:p>
        </p:txBody>
      </p:sp>
    </p:spTree>
    <p:extLst>
      <p:ext uri="{BB962C8B-B14F-4D97-AF65-F5344CB8AC3E}">
        <p14:creationId xmlns:p14="http://schemas.microsoft.com/office/powerpoint/2010/main" val="48369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5D2C02-5202-4AE9-8C9F-921225ECDA53}"/>
              </a:ext>
            </a:extLst>
          </p:cNvPr>
          <p:cNvSpPr>
            <a:spLocks noGrp="1"/>
          </p:cNvSpPr>
          <p:nvPr>
            <p:ph type="dt" sz="half" idx="10"/>
          </p:nvPr>
        </p:nvSpPr>
        <p:spPr/>
        <p:txBody>
          <a:bodyPr/>
          <a:lstStyle/>
          <a:p>
            <a:fld id="{D2067A6B-6AE1-46DC-B058-B830820683D6}" type="datetimeFigureOut">
              <a:rPr lang="en-US" smtClean="0"/>
              <a:t>6/9/2021</a:t>
            </a:fld>
            <a:endParaRPr lang="en-US"/>
          </a:p>
        </p:txBody>
      </p:sp>
      <p:sp>
        <p:nvSpPr>
          <p:cNvPr id="3" name="Footer Placeholder 2">
            <a:extLst>
              <a:ext uri="{FF2B5EF4-FFF2-40B4-BE49-F238E27FC236}">
                <a16:creationId xmlns:a16="http://schemas.microsoft.com/office/drawing/2014/main" id="{BE48F62E-8FD4-49AA-B8DC-E711D93B9E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9DAD19-FFA9-41D0-A757-F86EA5E04902}"/>
              </a:ext>
            </a:extLst>
          </p:cNvPr>
          <p:cNvSpPr>
            <a:spLocks noGrp="1"/>
          </p:cNvSpPr>
          <p:nvPr>
            <p:ph type="sldNum" sz="quarter" idx="12"/>
          </p:nvPr>
        </p:nvSpPr>
        <p:spPr/>
        <p:txBody>
          <a:bodyPr/>
          <a:lstStyle/>
          <a:p>
            <a:fld id="{96C952AE-7A34-4556-82C9-DB81266FE4C5}" type="slidenum">
              <a:rPr lang="en-US" smtClean="0"/>
              <a:t>‹#›</a:t>
            </a:fld>
            <a:endParaRPr lang="en-US"/>
          </a:p>
        </p:txBody>
      </p:sp>
    </p:spTree>
    <p:extLst>
      <p:ext uri="{BB962C8B-B14F-4D97-AF65-F5344CB8AC3E}">
        <p14:creationId xmlns:p14="http://schemas.microsoft.com/office/powerpoint/2010/main" val="407056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F9F0-DD13-4DA4-B03D-FFC176E40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27124A-D632-43D7-B5C3-3C81530CEF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D928A2-92E8-4AD4-ACB7-9A19E2905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7E48F4-12D1-41A2-BAAD-053552611DC1}"/>
              </a:ext>
            </a:extLst>
          </p:cNvPr>
          <p:cNvSpPr>
            <a:spLocks noGrp="1"/>
          </p:cNvSpPr>
          <p:nvPr>
            <p:ph type="dt" sz="half" idx="10"/>
          </p:nvPr>
        </p:nvSpPr>
        <p:spPr/>
        <p:txBody>
          <a:bodyPr/>
          <a:lstStyle/>
          <a:p>
            <a:fld id="{D2067A6B-6AE1-46DC-B058-B830820683D6}" type="datetimeFigureOut">
              <a:rPr lang="en-US" smtClean="0"/>
              <a:t>6/9/2021</a:t>
            </a:fld>
            <a:endParaRPr lang="en-US"/>
          </a:p>
        </p:txBody>
      </p:sp>
      <p:sp>
        <p:nvSpPr>
          <p:cNvPr id="6" name="Footer Placeholder 5">
            <a:extLst>
              <a:ext uri="{FF2B5EF4-FFF2-40B4-BE49-F238E27FC236}">
                <a16:creationId xmlns:a16="http://schemas.microsoft.com/office/drawing/2014/main" id="{A268D3CC-44B1-4E67-8E3E-8C94EF1DE0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19BC2-C52A-49CF-895E-01C9809FD548}"/>
              </a:ext>
            </a:extLst>
          </p:cNvPr>
          <p:cNvSpPr>
            <a:spLocks noGrp="1"/>
          </p:cNvSpPr>
          <p:nvPr>
            <p:ph type="sldNum" sz="quarter" idx="12"/>
          </p:nvPr>
        </p:nvSpPr>
        <p:spPr/>
        <p:txBody>
          <a:bodyPr/>
          <a:lstStyle/>
          <a:p>
            <a:fld id="{96C952AE-7A34-4556-82C9-DB81266FE4C5}" type="slidenum">
              <a:rPr lang="en-US" smtClean="0"/>
              <a:t>‹#›</a:t>
            </a:fld>
            <a:endParaRPr lang="en-US"/>
          </a:p>
        </p:txBody>
      </p:sp>
    </p:spTree>
    <p:extLst>
      <p:ext uri="{BB962C8B-B14F-4D97-AF65-F5344CB8AC3E}">
        <p14:creationId xmlns:p14="http://schemas.microsoft.com/office/powerpoint/2010/main" val="249927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08E2-5CA1-46E1-A9AC-732A273D44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D357E0-279B-4305-8874-F30BEDE01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FA57B5-52DD-44B8-BEC7-B37C73F32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DED0C-FDD0-4CC1-BE44-9751C7E8CF58}"/>
              </a:ext>
            </a:extLst>
          </p:cNvPr>
          <p:cNvSpPr>
            <a:spLocks noGrp="1"/>
          </p:cNvSpPr>
          <p:nvPr>
            <p:ph type="dt" sz="half" idx="10"/>
          </p:nvPr>
        </p:nvSpPr>
        <p:spPr/>
        <p:txBody>
          <a:bodyPr/>
          <a:lstStyle/>
          <a:p>
            <a:fld id="{D2067A6B-6AE1-46DC-B058-B830820683D6}" type="datetimeFigureOut">
              <a:rPr lang="en-US" smtClean="0"/>
              <a:t>6/9/2021</a:t>
            </a:fld>
            <a:endParaRPr lang="en-US"/>
          </a:p>
        </p:txBody>
      </p:sp>
      <p:sp>
        <p:nvSpPr>
          <p:cNvPr id="6" name="Footer Placeholder 5">
            <a:extLst>
              <a:ext uri="{FF2B5EF4-FFF2-40B4-BE49-F238E27FC236}">
                <a16:creationId xmlns:a16="http://schemas.microsoft.com/office/drawing/2014/main" id="{BFDA3C56-1844-4D23-984F-B14D9F4AB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5DB19F-2039-44D7-8585-E3283ADFC528}"/>
              </a:ext>
            </a:extLst>
          </p:cNvPr>
          <p:cNvSpPr>
            <a:spLocks noGrp="1"/>
          </p:cNvSpPr>
          <p:nvPr>
            <p:ph type="sldNum" sz="quarter" idx="12"/>
          </p:nvPr>
        </p:nvSpPr>
        <p:spPr/>
        <p:txBody>
          <a:bodyPr/>
          <a:lstStyle/>
          <a:p>
            <a:fld id="{96C952AE-7A34-4556-82C9-DB81266FE4C5}" type="slidenum">
              <a:rPr lang="en-US" smtClean="0"/>
              <a:t>‹#›</a:t>
            </a:fld>
            <a:endParaRPr lang="en-US"/>
          </a:p>
        </p:txBody>
      </p:sp>
    </p:spTree>
    <p:extLst>
      <p:ext uri="{BB962C8B-B14F-4D97-AF65-F5344CB8AC3E}">
        <p14:creationId xmlns:p14="http://schemas.microsoft.com/office/powerpoint/2010/main" val="1473242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502CA-95CC-4E44-807A-028EC5781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1CC2A2-9F30-4E39-B675-F59C69D95B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17620-5D97-4957-822A-61598753C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67A6B-6AE1-46DC-B058-B830820683D6}" type="datetimeFigureOut">
              <a:rPr lang="en-US" smtClean="0"/>
              <a:t>6/9/2021</a:t>
            </a:fld>
            <a:endParaRPr lang="en-US"/>
          </a:p>
        </p:txBody>
      </p:sp>
      <p:sp>
        <p:nvSpPr>
          <p:cNvPr id="5" name="Footer Placeholder 4">
            <a:extLst>
              <a:ext uri="{FF2B5EF4-FFF2-40B4-BE49-F238E27FC236}">
                <a16:creationId xmlns:a16="http://schemas.microsoft.com/office/drawing/2014/main" id="{F87A7D7E-97FD-4F7C-BDDB-C9CF15638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EEEB9D-9715-4CA9-9808-EE9C99F09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952AE-7A34-4556-82C9-DB81266FE4C5}" type="slidenum">
              <a:rPr lang="en-US" smtClean="0"/>
              <a:t>‹#›</a:t>
            </a:fld>
            <a:endParaRPr lang="en-US"/>
          </a:p>
        </p:txBody>
      </p:sp>
    </p:spTree>
    <p:extLst>
      <p:ext uri="{BB962C8B-B14F-4D97-AF65-F5344CB8AC3E}">
        <p14:creationId xmlns:p14="http://schemas.microsoft.com/office/powerpoint/2010/main" val="164216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2">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4FD618B-6854-4D7C-AFB9-FEEC0DEAA26B}"/>
              </a:ext>
            </a:extLst>
          </p:cNvPr>
          <p:cNvSpPr>
            <a:spLocks noGrp="1"/>
          </p:cNvSpPr>
          <p:nvPr>
            <p:ph type="ctrTitle"/>
          </p:nvPr>
        </p:nvSpPr>
        <p:spPr>
          <a:xfrm>
            <a:off x="1870997" y="1607809"/>
            <a:ext cx="9236026" cy="2876680"/>
          </a:xfrm>
        </p:spPr>
        <p:txBody>
          <a:bodyPr anchor="b">
            <a:normAutofit/>
          </a:bodyPr>
          <a:lstStyle/>
          <a:p>
            <a:pPr algn="l"/>
            <a:r>
              <a:rPr lang="en-US" sz="6600" dirty="0">
                <a:solidFill>
                  <a:srgbClr val="FFFFFF"/>
                </a:solidFill>
              </a:rPr>
              <a:t>Accessible Tables</a:t>
            </a:r>
          </a:p>
        </p:txBody>
      </p:sp>
      <p:sp>
        <p:nvSpPr>
          <p:cNvPr id="3" name="Subtitle 2">
            <a:extLst>
              <a:ext uri="{FF2B5EF4-FFF2-40B4-BE49-F238E27FC236}">
                <a16:creationId xmlns:a16="http://schemas.microsoft.com/office/drawing/2014/main" id="{C334BEAC-3107-4B65-95CF-F333E1006C4F}"/>
              </a:ext>
            </a:extLst>
          </p:cNvPr>
          <p:cNvSpPr>
            <a:spLocks noGrp="1"/>
          </p:cNvSpPr>
          <p:nvPr>
            <p:ph type="subTitle" idx="1"/>
          </p:nvPr>
        </p:nvSpPr>
        <p:spPr>
          <a:xfrm>
            <a:off x="1987499" y="4810308"/>
            <a:ext cx="9003022" cy="1076551"/>
          </a:xfrm>
        </p:spPr>
        <p:txBody>
          <a:bodyPr>
            <a:normAutofit/>
          </a:bodyPr>
          <a:lstStyle/>
          <a:p>
            <a:pPr algn="l"/>
            <a:r>
              <a:rPr lang="en-US"/>
              <a:t>Michael Molina</a:t>
            </a:r>
          </a:p>
        </p:txBody>
      </p:sp>
    </p:spTree>
    <p:extLst>
      <p:ext uri="{BB962C8B-B14F-4D97-AF65-F5344CB8AC3E}">
        <p14:creationId xmlns:p14="http://schemas.microsoft.com/office/powerpoint/2010/main" val="382584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E401360-43FA-42B2-894E-AABFA0FF9746}"/>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3.2 Table Summaries</a:t>
            </a:r>
          </a:p>
        </p:txBody>
      </p:sp>
      <p:sp>
        <p:nvSpPr>
          <p:cNvPr id="3" name="Content Placeholder 2">
            <a:extLst>
              <a:ext uri="{FF2B5EF4-FFF2-40B4-BE49-F238E27FC236}">
                <a16:creationId xmlns:a16="http://schemas.microsoft.com/office/drawing/2014/main" id="{6BA974AE-52AA-45AE-800E-A625B5AD59D1}"/>
              </a:ext>
            </a:extLst>
          </p:cNvPr>
          <p:cNvSpPr>
            <a:spLocks noGrp="1"/>
          </p:cNvSpPr>
          <p:nvPr>
            <p:ph idx="1"/>
          </p:nvPr>
        </p:nvSpPr>
        <p:spPr>
          <a:xfrm>
            <a:off x="1426314" y="1595169"/>
            <a:ext cx="9718406" cy="3363846"/>
          </a:xfrm>
        </p:spPr>
        <p:txBody>
          <a:bodyPr anchor="ctr">
            <a:normAutofit/>
          </a:bodyPr>
          <a:lstStyle/>
          <a:p>
            <a:r>
              <a:rPr lang="en-US" sz="2000" dirty="0">
                <a:effectLst/>
                <a:latin typeface="Calibri" panose="020F0502020204030204" pitchFamily="34" charset="0"/>
                <a:ea typeface="Calibri" panose="020F0502020204030204" pitchFamily="34" charset="0"/>
                <a:cs typeface="ArialMT"/>
              </a:rPr>
              <a:t>Tables with header </a:t>
            </a:r>
            <a:r>
              <a:rPr lang="en-US" sz="2000" dirty="0">
                <a:effectLst/>
                <a:ea typeface="Calibri" panose="020F0502020204030204" pitchFamily="34" charset="0"/>
                <a:cs typeface="ArialMT"/>
              </a:rPr>
              <a:t>cells mixed with data cells and/or more than one row of column headers or more than one column of row headers can have a table summary in the table alt </a:t>
            </a:r>
            <a:r>
              <a:rPr lang="en-US" sz="2000" dirty="0">
                <a:ea typeface="Calibri" panose="020F0502020204030204" pitchFamily="34" charset="0"/>
                <a:cs typeface="ArialMT"/>
              </a:rPr>
              <a:t>t</a:t>
            </a:r>
            <a:r>
              <a:rPr lang="en-US" sz="2000" dirty="0">
                <a:effectLst/>
                <a:ea typeface="Calibri" panose="020F0502020204030204" pitchFamily="34" charset="0"/>
                <a:cs typeface="ArialMT"/>
              </a:rPr>
              <a:t>ext attribute that explains the table structure. To add alt text to a table, right click on the table and select Table Properties. Type the description into the Description field of the Alternative Text menu.</a:t>
            </a:r>
          </a:p>
          <a:p>
            <a:pPr marL="0" indent="0">
              <a:buNone/>
            </a:pPr>
            <a:endParaRPr lang="en-US" sz="2000" dirty="0"/>
          </a:p>
        </p:txBody>
      </p:sp>
      <p:pic>
        <p:nvPicPr>
          <p:cNvPr id="14" name="Picture 13" descr="Graphical user interface, text, application&#10;&#10;Description automatically generated">
            <a:extLst>
              <a:ext uri="{FF2B5EF4-FFF2-40B4-BE49-F238E27FC236}">
                <a16:creationId xmlns:a16="http://schemas.microsoft.com/office/drawing/2014/main" id="{7891CB1E-F56E-4D4B-A02B-B16587AA3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333" y="3429000"/>
            <a:ext cx="4385387" cy="3259786"/>
          </a:xfrm>
          <a:prstGeom prst="rect">
            <a:avLst/>
          </a:prstGeom>
        </p:spPr>
      </p:pic>
      <p:pic>
        <p:nvPicPr>
          <p:cNvPr id="21" name="Picture 20" descr="Table&#10;&#10;Description automatically generated">
            <a:extLst>
              <a:ext uri="{FF2B5EF4-FFF2-40B4-BE49-F238E27FC236}">
                <a16:creationId xmlns:a16="http://schemas.microsoft.com/office/drawing/2014/main" id="{C646FEFA-9AF4-49FC-BCD4-6E1E9DD07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280" y="3866611"/>
            <a:ext cx="5141701" cy="2570850"/>
          </a:xfrm>
          <a:prstGeom prst="rect">
            <a:avLst/>
          </a:prstGeom>
        </p:spPr>
      </p:pic>
    </p:spTree>
    <p:extLst>
      <p:ext uri="{BB962C8B-B14F-4D97-AF65-F5344CB8AC3E}">
        <p14:creationId xmlns:p14="http://schemas.microsoft.com/office/powerpoint/2010/main" val="3594613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3"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E9C1378-2E16-4E34-BF2E-62F4BEE07A4A}"/>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3.3 Tables Must Be Constructed, Not Image of a Table</a:t>
            </a:r>
          </a:p>
        </p:txBody>
      </p:sp>
      <p:pic>
        <p:nvPicPr>
          <p:cNvPr id="13" name="Picture 12" descr="Table&#10;&#10;Description automatically generated with low confidence">
            <a:extLst>
              <a:ext uri="{FF2B5EF4-FFF2-40B4-BE49-F238E27FC236}">
                <a16:creationId xmlns:a16="http://schemas.microsoft.com/office/drawing/2014/main" id="{F8293101-C87C-4473-A19C-54EF74CD9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144" y="2500899"/>
            <a:ext cx="4779056" cy="3930772"/>
          </a:xfrm>
          <a:prstGeom prst="rect">
            <a:avLst/>
          </a:prstGeom>
        </p:spPr>
      </p:pic>
      <p:pic>
        <p:nvPicPr>
          <p:cNvPr id="11" name="Content Placeholder 10" descr="Graphical user interface&#10;&#10;Description automatically generated">
            <a:extLst>
              <a:ext uri="{FF2B5EF4-FFF2-40B4-BE49-F238E27FC236}">
                <a16:creationId xmlns:a16="http://schemas.microsoft.com/office/drawing/2014/main" id="{04B778E5-FFA9-49C9-940A-FDFA7AF85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022" y="2630099"/>
            <a:ext cx="4804083" cy="3555020"/>
          </a:xfrm>
          <a:prstGeom prst="rect">
            <a:avLst/>
          </a:prstGeom>
        </p:spPr>
      </p:pic>
    </p:spTree>
    <p:extLst>
      <p:ext uri="{BB962C8B-B14F-4D97-AF65-F5344CB8AC3E}">
        <p14:creationId xmlns:p14="http://schemas.microsoft.com/office/powerpoint/2010/main" val="334003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FED7DD2-F96C-4DEE-8170-E8F44C2E0814}"/>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3.4 Left to Right Reading Order is Preserved</a:t>
            </a:r>
          </a:p>
        </p:txBody>
      </p:sp>
      <p:sp>
        <p:nvSpPr>
          <p:cNvPr id="3" name="Content Placeholder 2">
            <a:extLst>
              <a:ext uri="{FF2B5EF4-FFF2-40B4-BE49-F238E27FC236}">
                <a16:creationId xmlns:a16="http://schemas.microsoft.com/office/drawing/2014/main" id="{28F7D47A-2B98-41FD-BC8D-51BC6E9F82A2}"/>
              </a:ext>
            </a:extLst>
          </p:cNvPr>
          <p:cNvSpPr>
            <a:spLocks noGrp="1"/>
          </p:cNvSpPr>
          <p:nvPr>
            <p:ph idx="1"/>
          </p:nvPr>
        </p:nvSpPr>
        <p:spPr>
          <a:xfrm>
            <a:off x="1367624" y="2490436"/>
            <a:ext cx="3242475" cy="3567173"/>
          </a:xfrm>
        </p:spPr>
        <p:txBody>
          <a:bodyPr anchor="ctr">
            <a:normAutofit fontScale="70000" lnSpcReduction="20000"/>
          </a:bodyPr>
          <a:lstStyle/>
          <a:p>
            <a:r>
              <a:rPr lang="en-US" sz="2400" dirty="0">
                <a:latin typeface="Calibri" panose="020F0502020204030204" pitchFamily="34" charset="0"/>
                <a:ea typeface="Calibri" panose="020F0502020204030204" pitchFamily="34" charset="0"/>
                <a:cs typeface="ArialMT"/>
              </a:rPr>
              <a:t>A</a:t>
            </a:r>
            <a:r>
              <a:rPr lang="en-US" sz="2400" dirty="0">
                <a:effectLst/>
                <a:latin typeface="Calibri" panose="020F0502020204030204" pitchFamily="34" charset="0"/>
                <a:ea typeface="Calibri" panose="020F0502020204030204" pitchFamily="34" charset="0"/>
                <a:cs typeface="ArialMT"/>
              </a:rPr>
              <a:t>ssistive technologies and screen reading software will read a table from top to bottom, left to right. Be sure that the intended reading order still makes sense when you read the table across one row from left to right, then down to the next row and left to right, and so on.</a:t>
            </a:r>
            <a:r>
              <a:rPr lang="en-US" sz="2400" dirty="0">
                <a:latin typeface="Calibri" panose="020F0502020204030204" pitchFamily="34" charset="0"/>
                <a:ea typeface="Calibri" panose="020F0502020204030204" pitchFamily="34" charset="0"/>
                <a:cs typeface="ArialMT"/>
              </a:rPr>
              <a:t> This reading order can be thrown off if your table contains split cells or merged cells.</a:t>
            </a:r>
            <a:r>
              <a:rPr lang="en-US" sz="2400" dirty="0">
                <a:effectLst/>
                <a:latin typeface="Calibri" panose="020F0502020204030204" pitchFamily="34" charset="0"/>
                <a:ea typeface="Calibri" panose="020F0502020204030204" pitchFamily="34" charset="0"/>
                <a:cs typeface="ArialMT"/>
              </a:rPr>
              <a:t> If the reading order does not match what you intend, then move your content into different cells so that it is in a logical reading order for everyone.</a:t>
            </a:r>
            <a:endParaRPr lang="en-US" sz="2400" dirty="0"/>
          </a:p>
        </p:txBody>
      </p:sp>
      <p:pic>
        <p:nvPicPr>
          <p:cNvPr id="5" name="Picture 4" descr="Table&#10;&#10;Description automatically generated">
            <a:extLst>
              <a:ext uri="{FF2B5EF4-FFF2-40B4-BE49-F238E27FC236}">
                <a16:creationId xmlns:a16="http://schemas.microsoft.com/office/drawing/2014/main" id="{E5FEB74B-016C-4C9B-9CA8-0C0E8041A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144" y="2539947"/>
            <a:ext cx="6934763" cy="1803366"/>
          </a:xfrm>
          <a:prstGeom prst="rect">
            <a:avLst/>
          </a:prstGeom>
        </p:spPr>
      </p:pic>
      <p:pic>
        <p:nvPicPr>
          <p:cNvPr id="7" name="Picture 6" descr="Table&#10;&#10;Description automatically generated">
            <a:extLst>
              <a:ext uri="{FF2B5EF4-FFF2-40B4-BE49-F238E27FC236}">
                <a16:creationId xmlns:a16="http://schemas.microsoft.com/office/drawing/2014/main" id="{2046A32C-09E7-4B6D-AE51-ACAB9D0DD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044" y="4451773"/>
            <a:ext cx="7124760" cy="1721748"/>
          </a:xfrm>
          <a:prstGeom prst="rect">
            <a:avLst/>
          </a:prstGeom>
        </p:spPr>
      </p:pic>
    </p:spTree>
    <p:extLst>
      <p:ext uri="{BB962C8B-B14F-4D97-AF65-F5344CB8AC3E}">
        <p14:creationId xmlns:p14="http://schemas.microsoft.com/office/powerpoint/2010/main" val="248427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FED7DD2-F96C-4DEE-8170-E8F44C2E0814}"/>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3.5 Tables Do Not Have Merged Cells</a:t>
            </a:r>
          </a:p>
        </p:txBody>
      </p:sp>
      <p:sp>
        <p:nvSpPr>
          <p:cNvPr id="3" name="Content Placeholder 2">
            <a:extLst>
              <a:ext uri="{FF2B5EF4-FFF2-40B4-BE49-F238E27FC236}">
                <a16:creationId xmlns:a16="http://schemas.microsoft.com/office/drawing/2014/main" id="{28F7D47A-2B98-41FD-BC8D-51BC6E9F82A2}"/>
              </a:ext>
            </a:extLst>
          </p:cNvPr>
          <p:cNvSpPr>
            <a:spLocks noGrp="1"/>
          </p:cNvSpPr>
          <p:nvPr>
            <p:ph idx="1"/>
          </p:nvPr>
        </p:nvSpPr>
        <p:spPr>
          <a:xfrm>
            <a:off x="1345655" y="1728136"/>
            <a:ext cx="9957601" cy="1989489"/>
          </a:xfrm>
        </p:spPr>
        <p:txBody>
          <a:bodyPr anchor="ctr">
            <a:normAutofit/>
          </a:bodyPr>
          <a:lstStyle/>
          <a:p>
            <a:r>
              <a:rPr lang="en-US" sz="1800" dirty="0">
                <a:effectLst/>
                <a:latin typeface="Arial" panose="020B0604020202020204" pitchFamily="34" charset="0"/>
                <a:ea typeface="Calibri" panose="020F0502020204030204" pitchFamily="34" charset="0"/>
                <a:cs typeface="ArialMT"/>
              </a:rPr>
              <a:t>It is best practice to build simple tables. Avoid merging cells by moving text in merged cells into captions or including the information in other cells. </a:t>
            </a:r>
            <a:r>
              <a:rPr lang="en-US" sz="1800" dirty="0">
                <a:latin typeface="Arial" panose="020B0604020202020204" pitchFamily="34" charset="0"/>
                <a:ea typeface="Calibri" panose="020F0502020204030204" pitchFamily="34" charset="0"/>
                <a:cs typeface="ArialMT"/>
              </a:rPr>
              <a:t>Below is an example of a merged cells and two possible ways to remediate the table.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descr="Table&#10;&#10;Description automatically generated">
            <a:extLst>
              <a:ext uri="{FF2B5EF4-FFF2-40B4-BE49-F238E27FC236}">
                <a16:creationId xmlns:a16="http://schemas.microsoft.com/office/drawing/2014/main" id="{C7CB41D1-F6E5-4640-B8C5-FBBC5C5CD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051" y="3090806"/>
            <a:ext cx="7489963" cy="3767194"/>
          </a:xfrm>
          <a:prstGeom prst="rect">
            <a:avLst/>
          </a:prstGeom>
        </p:spPr>
      </p:pic>
    </p:spTree>
    <p:extLst>
      <p:ext uri="{BB962C8B-B14F-4D97-AF65-F5344CB8AC3E}">
        <p14:creationId xmlns:p14="http://schemas.microsoft.com/office/powerpoint/2010/main" val="2043946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FED7DD2-F96C-4DEE-8170-E8F44C2E0814}"/>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3.5.1 More Fun With Merged Cells</a:t>
            </a:r>
          </a:p>
        </p:txBody>
      </p:sp>
      <p:pic>
        <p:nvPicPr>
          <p:cNvPr id="11" name="Content Placeholder 4" descr="Table&#10;&#10;Description automatically generated">
            <a:extLst>
              <a:ext uri="{FF2B5EF4-FFF2-40B4-BE49-F238E27FC236}">
                <a16:creationId xmlns:a16="http://schemas.microsoft.com/office/drawing/2014/main" id="{4286B908-D903-4F0C-8B86-788A7A769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605" y="2196220"/>
            <a:ext cx="6886762" cy="4591175"/>
          </a:xfrm>
          <a:prstGeom prst="rect">
            <a:avLst/>
          </a:prstGeom>
        </p:spPr>
      </p:pic>
    </p:spTree>
    <p:extLst>
      <p:ext uri="{BB962C8B-B14F-4D97-AF65-F5344CB8AC3E}">
        <p14:creationId xmlns:p14="http://schemas.microsoft.com/office/powerpoint/2010/main" val="348657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FED7DD2-F96C-4DEE-8170-E8F44C2E0814}"/>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3.5.2 More Fun With Merged Cells Cont.</a:t>
            </a:r>
          </a:p>
        </p:txBody>
      </p:sp>
      <p:pic>
        <p:nvPicPr>
          <p:cNvPr id="13" name="Content Placeholder 4" descr="A screenshot of a computer&#10;&#10;Description automatically generated with low confidence">
            <a:extLst>
              <a:ext uri="{FF2B5EF4-FFF2-40B4-BE49-F238E27FC236}">
                <a16:creationId xmlns:a16="http://schemas.microsoft.com/office/drawing/2014/main" id="{3EBED56B-9316-40EC-A20F-02BBF0356A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2161" y="2378076"/>
            <a:ext cx="7871649" cy="4030096"/>
          </a:xfrm>
        </p:spPr>
      </p:pic>
    </p:spTree>
    <p:extLst>
      <p:ext uri="{BB962C8B-B14F-4D97-AF65-F5344CB8AC3E}">
        <p14:creationId xmlns:p14="http://schemas.microsoft.com/office/powerpoint/2010/main" val="2121131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FED7DD2-F96C-4DEE-8170-E8F44C2E0814}"/>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3.6 Column Headers and Column Rows</a:t>
            </a:r>
          </a:p>
        </p:txBody>
      </p:sp>
      <p:pic>
        <p:nvPicPr>
          <p:cNvPr id="11" name="Picture 10">
            <a:extLst>
              <a:ext uri="{FF2B5EF4-FFF2-40B4-BE49-F238E27FC236}">
                <a16:creationId xmlns:a16="http://schemas.microsoft.com/office/drawing/2014/main" id="{322AEEE0-15DC-46F6-B3C2-EFC749910A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75062" y="2865883"/>
            <a:ext cx="8030696" cy="1950853"/>
          </a:xfrm>
          <a:prstGeom prst="rect">
            <a:avLst/>
          </a:prstGeom>
        </p:spPr>
      </p:pic>
      <p:sp>
        <p:nvSpPr>
          <p:cNvPr id="4" name="Content Placeholder 3">
            <a:extLst>
              <a:ext uri="{FF2B5EF4-FFF2-40B4-BE49-F238E27FC236}">
                <a16:creationId xmlns:a16="http://schemas.microsoft.com/office/drawing/2014/main" id="{2B9829D9-9C30-417E-AA1B-B227288BA59D}"/>
              </a:ext>
            </a:extLst>
          </p:cNvPr>
          <p:cNvSpPr>
            <a:spLocks noGrp="1"/>
          </p:cNvSpPr>
          <p:nvPr>
            <p:ph idx="1"/>
          </p:nvPr>
        </p:nvSpPr>
        <p:spPr>
          <a:xfrm>
            <a:off x="1222645" y="2357265"/>
            <a:ext cx="10515600" cy="904961"/>
          </a:xfrm>
        </p:spPr>
        <p:txBody>
          <a:bodyPr/>
          <a:lstStyle/>
          <a:p>
            <a:r>
              <a:rPr lang="en-US" sz="2000" dirty="0"/>
              <a:t>Tables should have no more than one row of column headers and one column of row headers.</a:t>
            </a:r>
          </a:p>
          <a:p>
            <a:endParaRPr lang="en-US" dirty="0"/>
          </a:p>
        </p:txBody>
      </p:sp>
      <p:pic>
        <p:nvPicPr>
          <p:cNvPr id="6" name="Picture 5">
            <a:extLst>
              <a:ext uri="{FF2B5EF4-FFF2-40B4-BE49-F238E27FC236}">
                <a16:creationId xmlns:a16="http://schemas.microsoft.com/office/drawing/2014/main" id="{D12613A3-B888-4472-AFDA-0DD01D93F5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84589" y="5000782"/>
            <a:ext cx="8021169" cy="1594852"/>
          </a:xfrm>
          <a:prstGeom prst="rect">
            <a:avLst/>
          </a:prstGeom>
        </p:spPr>
      </p:pic>
    </p:spTree>
    <p:extLst>
      <p:ext uri="{BB962C8B-B14F-4D97-AF65-F5344CB8AC3E}">
        <p14:creationId xmlns:p14="http://schemas.microsoft.com/office/powerpoint/2010/main" val="115237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FED7DD2-F96C-4DEE-8170-E8F44C2E0814}"/>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3.7 Table Headings Go Outside the Table</a:t>
            </a:r>
          </a:p>
        </p:txBody>
      </p:sp>
      <p:sp>
        <p:nvSpPr>
          <p:cNvPr id="4" name="Content Placeholder 3">
            <a:extLst>
              <a:ext uri="{FF2B5EF4-FFF2-40B4-BE49-F238E27FC236}">
                <a16:creationId xmlns:a16="http://schemas.microsoft.com/office/drawing/2014/main" id="{2B9829D9-9C30-417E-AA1B-B227288BA59D}"/>
              </a:ext>
            </a:extLst>
          </p:cNvPr>
          <p:cNvSpPr>
            <a:spLocks noGrp="1"/>
          </p:cNvSpPr>
          <p:nvPr>
            <p:ph idx="1"/>
          </p:nvPr>
        </p:nvSpPr>
        <p:spPr>
          <a:xfrm>
            <a:off x="1222645" y="2357265"/>
            <a:ext cx="10515600" cy="904961"/>
          </a:xfrm>
        </p:spPr>
        <p:txBody>
          <a:bodyPr/>
          <a:lstStyle/>
          <a:p>
            <a:r>
              <a:rPr lang="en-US" sz="1800" dirty="0">
                <a:effectLst/>
                <a:latin typeface="Calibri" panose="020F0502020204030204" pitchFamily="34" charset="0"/>
                <a:ea typeface="Calibri" panose="020F0502020204030204" pitchFamily="34" charset="0"/>
                <a:cs typeface="ArialMT"/>
              </a:rPr>
              <a:t>Place a general table heading into the document as text formatted as a Word Heading Style or use the table caption to label the table.</a:t>
            </a:r>
            <a:endParaRPr lang="en-US" dirty="0"/>
          </a:p>
        </p:txBody>
      </p:sp>
      <p:pic>
        <p:nvPicPr>
          <p:cNvPr id="9" name="Picture 8" descr="Table&#10;&#10;Description automatically generated">
            <a:extLst>
              <a:ext uri="{FF2B5EF4-FFF2-40B4-BE49-F238E27FC236}">
                <a16:creationId xmlns:a16="http://schemas.microsoft.com/office/drawing/2014/main" id="{F40E4789-B33E-4BB0-A3BD-D8A1FB80E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197" y="3011957"/>
            <a:ext cx="5027605" cy="3625348"/>
          </a:xfrm>
          <a:prstGeom prst="rect">
            <a:avLst/>
          </a:prstGeom>
        </p:spPr>
      </p:pic>
    </p:spTree>
    <p:extLst>
      <p:ext uri="{BB962C8B-B14F-4D97-AF65-F5344CB8AC3E}">
        <p14:creationId xmlns:p14="http://schemas.microsoft.com/office/powerpoint/2010/main" val="2752212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FED7DD2-F96C-4DEE-8170-E8F44C2E0814}"/>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3.8 Tables Do Not Have Header Cells Mixed With Data Cells</a:t>
            </a:r>
          </a:p>
        </p:txBody>
      </p:sp>
      <p:sp>
        <p:nvSpPr>
          <p:cNvPr id="4" name="Content Placeholder 3">
            <a:extLst>
              <a:ext uri="{FF2B5EF4-FFF2-40B4-BE49-F238E27FC236}">
                <a16:creationId xmlns:a16="http://schemas.microsoft.com/office/drawing/2014/main" id="{2B9829D9-9C30-417E-AA1B-B227288BA59D}"/>
              </a:ext>
            </a:extLst>
          </p:cNvPr>
          <p:cNvSpPr>
            <a:spLocks noGrp="1"/>
          </p:cNvSpPr>
          <p:nvPr>
            <p:ph idx="1"/>
          </p:nvPr>
        </p:nvSpPr>
        <p:spPr>
          <a:xfrm>
            <a:off x="1222645" y="2357265"/>
            <a:ext cx="10515600" cy="904961"/>
          </a:xfrm>
        </p:spPr>
        <p:txBody>
          <a:bodyPr/>
          <a:lstStyle/>
          <a:p>
            <a:r>
              <a:rPr lang="en-US" sz="1800" dirty="0">
                <a:effectLst/>
                <a:latin typeface="Arial" panose="020B0604020202020204" pitchFamily="34" charset="0"/>
                <a:ea typeface="Calibri" panose="020F0502020204030204" pitchFamily="34" charset="0"/>
                <a:cs typeface="ArialMT"/>
              </a:rPr>
              <a:t>Including header cells among data cells in a table makes the table more difficult to follow. If possible, it is easier to consolidate the table to improve readability. </a:t>
            </a:r>
            <a:endParaRPr lang="en-US" dirty="0"/>
          </a:p>
        </p:txBody>
      </p:sp>
      <p:pic>
        <p:nvPicPr>
          <p:cNvPr id="9" name="Picture 8">
            <a:extLst>
              <a:ext uri="{FF2B5EF4-FFF2-40B4-BE49-F238E27FC236}">
                <a16:creationId xmlns:a16="http://schemas.microsoft.com/office/drawing/2014/main" id="{F40E4789-B33E-4BB0-A3BD-D8A1FB80EE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9032" y="2992907"/>
            <a:ext cx="4544554" cy="3625348"/>
          </a:xfrm>
          <a:prstGeom prst="rect">
            <a:avLst/>
          </a:prstGeom>
        </p:spPr>
      </p:pic>
      <p:pic>
        <p:nvPicPr>
          <p:cNvPr id="7" name="Picture 6" descr="Table&#10;&#10;Description automatically generated">
            <a:extLst>
              <a:ext uri="{FF2B5EF4-FFF2-40B4-BE49-F238E27FC236}">
                <a16:creationId xmlns:a16="http://schemas.microsoft.com/office/drawing/2014/main" id="{DC334AC1-E8B9-4BF2-865D-328BF92ED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231" y="2987334"/>
            <a:ext cx="3457962" cy="3865093"/>
          </a:xfrm>
          <a:prstGeom prst="rect">
            <a:avLst/>
          </a:prstGeom>
        </p:spPr>
      </p:pic>
    </p:spTree>
    <p:extLst>
      <p:ext uri="{BB962C8B-B14F-4D97-AF65-F5344CB8AC3E}">
        <p14:creationId xmlns:p14="http://schemas.microsoft.com/office/powerpoint/2010/main" val="385635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DEA177B6-D4AA-4691-8FCD-DF79CA144AD8}"/>
              </a:ext>
            </a:extLst>
          </p:cNvPr>
          <p:cNvPicPr>
            <a:picLocks noChangeAspect="1"/>
          </p:cNvPicPr>
          <p:nvPr/>
        </p:nvPicPr>
        <p:blipFill rotWithShape="1">
          <a:blip r:embed="rId2">
            <a:extLst>
              <a:ext uri="{28A0092B-C50C-407E-A947-70E740481C1C}">
                <a14:useLocalDpi xmlns:a14="http://schemas.microsoft.com/office/drawing/2010/main" val="0"/>
              </a:ext>
            </a:extLst>
          </a:blip>
          <a:srcRect t="24070" r="-1" b="19665"/>
          <a:stretch/>
        </p:blipFill>
        <p:spPr>
          <a:xfrm>
            <a:off x="20" y="10"/>
            <a:ext cx="12188932" cy="6857990"/>
          </a:xfrm>
          <a:prstGeom prst="rect">
            <a:avLst/>
          </a:prstGeom>
        </p:spPr>
      </p:pic>
      <p:sp>
        <p:nvSpPr>
          <p:cNvPr id="12" name="Freeform: Shape 11">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75842B-EDB0-4112-819F-E600D7FC957C}"/>
              </a:ext>
            </a:extLst>
          </p:cNvPr>
          <p:cNvSpPr>
            <a:spLocks noGrp="1"/>
          </p:cNvSpPr>
          <p:nvPr>
            <p:ph type="title"/>
          </p:nvPr>
        </p:nvSpPr>
        <p:spPr>
          <a:xfrm>
            <a:off x="618062" y="4185749"/>
            <a:ext cx="9265771" cy="622836"/>
          </a:xfrm>
        </p:spPr>
        <p:txBody>
          <a:bodyPr>
            <a:normAutofit/>
          </a:bodyPr>
          <a:lstStyle/>
          <a:p>
            <a:r>
              <a:rPr lang="en-US" sz="3600"/>
              <a:t>4. Accessible Tables in Adobe PDF</a:t>
            </a:r>
          </a:p>
        </p:txBody>
      </p:sp>
      <p:sp>
        <p:nvSpPr>
          <p:cNvPr id="9" name="Content Placeholder 8">
            <a:extLst>
              <a:ext uri="{FF2B5EF4-FFF2-40B4-BE49-F238E27FC236}">
                <a16:creationId xmlns:a16="http://schemas.microsoft.com/office/drawing/2014/main" id="{48BCAF12-2C7D-45B5-A911-6D0E6E14525D}"/>
              </a:ext>
            </a:extLst>
          </p:cNvPr>
          <p:cNvSpPr>
            <a:spLocks noGrp="1"/>
          </p:cNvSpPr>
          <p:nvPr>
            <p:ph idx="1"/>
          </p:nvPr>
        </p:nvSpPr>
        <p:spPr>
          <a:xfrm>
            <a:off x="618063" y="4856921"/>
            <a:ext cx="9565028" cy="1249240"/>
          </a:xfrm>
        </p:spPr>
        <p:txBody>
          <a:bodyPr>
            <a:normAutofit/>
          </a:bodyPr>
          <a:lstStyle/>
          <a:p>
            <a:r>
              <a:rPr lang="en-US" sz="1800" dirty="0"/>
              <a:t>The good, the bad, and the ugly</a:t>
            </a:r>
          </a:p>
        </p:txBody>
      </p:sp>
    </p:spTree>
    <p:extLst>
      <p:ext uri="{BB962C8B-B14F-4D97-AF65-F5344CB8AC3E}">
        <p14:creationId xmlns:p14="http://schemas.microsoft.com/office/powerpoint/2010/main" val="361242977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466E729-63DE-48B3-8688-2B3A101B2214}"/>
              </a:ext>
            </a:extLst>
          </p:cNvPr>
          <p:cNvSpPr>
            <a:spLocks noGrp="1"/>
          </p:cNvSpPr>
          <p:nvPr>
            <p:ph type="title"/>
          </p:nvPr>
        </p:nvSpPr>
        <p:spPr>
          <a:xfrm>
            <a:off x="1322754" y="1522820"/>
            <a:ext cx="2748041" cy="3601914"/>
          </a:xfrm>
        </p:spPr>
        <p:txBody>
          <a:bodyPr anchor="ctr">
            <a:normAutofit/>
          </a:bodyPr>
          <a:lstStyle/>
          <a:p>
            <a:r>
              <a:rPr lang="en-US" sz="3600">
                <a:solidFill>
                  <a:srgbClr val="FFFFFF"/>
                </a:solidFill>
              </a:rPr>
              <a:t>Topics Covered</a:t>
            </a:r>
          </a:p>
        </p:txBody>
      </p:sp>
      <p:graphicFrame>
        <p:nvGraphicFramePr>
          <p:cNvPr id="11" name="Content Placeholder 2">
            <a:extLst>
              <a:ext uri="{FF2B5EF4-FFF2-40B4-BE49-F238E27FC236}">
                <a16:creationId xmlns:a16="http://schemas.microsoft.com/office/drawing/2014/main" id="{3F6D546C-BDA2-49CB-8D4E-B37E20CD7016}"/>
              </a:ext>
            </a:extLst>
          </p:cNvPr>
          <p:cNvGraphicFramePr>
            <a:graphicFrameLocks noGrp="1"/>
          </p:cNvGraphicFramePr>
          <p:nvPr>
            <p:ph idx="1"/>
            <p:extLst>
              <p:ext uri="{D42A27DB-BD31-4B8C-83A1-F6EECF244321}">
                <p14:modId xmlns:p14="http://schemas.microsoft.com/office/powerpoint/2010/main" val="849291469"/>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25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539B-58FC-4E86-8ED8-CE3A5EDCE382}"/>
              </a:ext>
            </a:extLst>
          </p:cNvPr>
          <p:cNvSpPr>
            <a:spLocks noGrp="1"/>
          </p:cNvSpPr>
          <p:nvPr>
            <p:ph type="title"/>
          </p:nvPr>
        </p:nvSpPr>
        <p:spPr/>
        <p:txBody>
          <a:bodyPr>
            <a:normAutofit/>
          </a:bodyPr>
          <a:lstStyle/>
          <a:p>
            <a:r>
              <a:rPr lang="en-US" sz="4000" dirty="0"/>
              <a:t>Checking Your Table with the Accessibility Checker</a:t>
            </a:r>
          </a:p>
        </p:txBody>
      </p:sp>
      <p:sp>
        <p:nvSpPr>
          <p:cNvPr id="3" name="Content Placeholder 2">
            <a:extLst>
              <a:ext uri="{FF2B5EF4-FFF2-40B4-BE49-F238E27FC236}">
                <a16:creationId xmlns:a16="http://schemas.microsoft.com/office/drawing/2014/main" id="{3D452CAC-A980-4B47-88B5-3B8C60CC41D4}"/>
              </a:ext>
            </a:extLst>
          </p:cNvPr>
          <p:cNvSpPr>
            <a:spLocks noGrp="1"/>
          </p:cNvSpPr>
          <p:nvPr>
            <p:ph idx="1"/>
          </p:nvPr>
        </p:nvSpPr>
        <p:spPr>
          <a:xfrm>
            <a:off x="838199" y="1662113"/>
            <a:ext cx="6477001" cy="4351338"/>
          </a:xfrm>
        </p:spPr>
        <p:txBody>
          <a:bodyPr>
            <a:normAutofit fontScale="85000" lnSpcReduction="20000"/>
          </a:bodyPr>
          <a:lstStyle/>
          <a:p>
            <a:r>
              <a:rPr lang="en-US" dirty="0"/>
              <a:t>Convert your Word Document to PDF.</a:t>
            </a:r>
          </a:p>
          <a:p>
            <a:r>
              <a:rPr lang="en-US" dirty="0"/>
              <a:t>Open PDF and type in Accessibility Check in the search bar to bring up the Accessibility Check. This can also be found under the accessibility section in Adobe Acrobat or Adobe DC.</a:t>
            </a:r>
          </a:p>
          <a:p>
            <a:r>
              <a:rPr lang="en-US" dirty="0"/>
              <a:t>The checker will check to make sure that the table is properly tagged. This includes rows, TH (table header) and TD (table data), headers, regularity, and summary.</a:t>
            </a:r>
          </a:p>
          <a:p>
            <a:r>
              <a:rPr lang="en-US" dirty="0"/>
              <a:t>Regularity: This checks to see if the table contain </a:t>
            </a:r>
            <a:r>
              <a:rPr lang="en-US"/>
              <a:t>the same </a:t>
            </a:r>
            <a:r>
              <a:rPr lang="en-US" dirty="0"/>
              <a:t>number of columns in each row, and rows in each column.</a:t>
            </a:r>
          </a:p>
          <a:p>
            <a:r>
              <a:rPr lang="en-US" dirty="0"/>
              <a:t>Summary: Table summaries are optional but can improve accessibility. </a:t>
            </a:r>
          </a:p>
        </p:txBody>
      </p:sp>
      <p:pic>
        <p:nvPicPr>
          <p:cNvPr id="5" name="Picture 4">
            <a:extLst>
              <a:ext uri="{FF2B5EF4-FFF2-40B4-BE49-F238E27FC236}">
                <a16:creationId xmlns:a16="http://schemas.microsoft.com/office/drawing/2014/main" id="{E6665EC8-E7E8-4D77-9A20-2C8A13457C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17638" y="1485629"/>
            <a:ext cx="1816861" cy="2838846"/>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7C07287E-008D-41B5-9D75-793918531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435" y="4701925"/>
            <a:ext cx="1905266" cy="1790950"/>
          </a:xfrm>
          <a:prstGeom prst="rect">
            <a:avLst/>
          </a:prstGeom>
        </p:spPr>
      </p:pic>
    </p:spTree>
    <p:extLst>
      <p:ext uri="{BB962C8B-B14F-4D97-AF65-F5344CB8AC3E}">
        <p14:creationId xmlns:p14="http://schemas.microsoft.com/office/powerpoint/2010/main" val="3346457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652FA-023B-41EA-BF9E-97790887C56C}"/>
              </a:ext>
            </a:extLst>
          </p:cNvPr>
          <p:cNvSpPr>
            <a:spLocks noGrp="1"/>
          </p:cNvSpPr>
          <p:nvPr>
            <p:ph type="title"/>
          </p:nvPr>
        </p:nvSpPr>
        <p:spPr/>
        <p:txBody>
          <a:bodyPr>
            <a:normAutofit/>
          </a:bodyPr>
          <a:lstStyle/>
          <a:p>
            <a:r>
              <a:rPr lang="en-US" sz="4000" dirty="0"/>
              <a:t>Checking Your Table Manually (Recommended)</a:t>
            </a:r>
          </a:p>
        </p:txBody>
      </p:sp>
      <p:sp>
        <p:nvSpPr>
          <p:cNvPr id="3" name="Content Placeholder 2">
            <a:extLst>
              <a:ext uri="{FF2B5EF4-FFF2-40B4-BE49-F238E27FC236}">
                <a16:creationId xmlns:a16="http://schemas.microsoft.com/office/drawing/2014/main" id="{F999BC88-AC97-404F-8FF7-84A098E4E522}"/>
              </a:ext>
            </a:extLst>
          </p:cNvPr>
          <p:cNvSpPr>
            <a:spLocks noGrp="1"/>
          </p:cNvSpPr>
          <p:nvPr>
            <p:ph idx="1"/>
          </p:nvPr>
        </p:nvSpPr>
        <p:spPr>
          <a:xfrm>
            <a:off x="838200" y="1825625"/>
            <a:ext cx="6074664" cy="4351338"/>
          </a:xfrm>
        </p:spPr>
        <p:txBody>
          <a:bodyPr/>
          <a:lstStyle/>
          <a:p>
            <a:r>
              <a:rPr lang="en-US" dirty="0"/>
              <a:t>Type in Reading Order in search bar and select. This can also be found under the accessibility section in Adobe Acrobat or Adobe DC.</a:t>
            </a:r>
          </a:p>
        </p:txBody>
      </p:sp>
      <p:pic>
        <p:nvPicPr>
          <p:cNvPr id="4" name="Picture 3" descr="Graphical user interface, text, application&#10;&#10;Description automatically generated">
            <a:extLst>
              <a:ext uri="{FF2B5EF4-FFF2-40B4-BE49-F238E27FC236}">
                <a16:creationId xmlns:a16="http://schemas.microsoft.com/office/drawing/2014/main" id="{327A9875-8E92-4A48-9B76-2B07042C5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625" y="1825625"/>
            <a:ext cx="2124371" cy="2838846"/>
          </a:xfrm>
          <a:prstGeom prst="rect">
            <a:avLst/>
          </a:prstGeom>
        </p:spPr>
      </p:pic>
    </p:spTree>
    <p:extLst>
      <p:ext uri="{BB962C8B-B14F-4D97-AF65-F5344CB8AC3E}">
        <p14:creationId xmlns:p14="http://schemas.microsoft.com/office/powerpoint/2010/main" val="2761111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65BC0-27BC-4E0C-A574-CA5AA6C836AE}"/>
              </a:ext>
            </a:extLst>
          </p:cNvPr>
          <p:cNvSpPr>
            <a:spLocks noGrp="1"/>
          </p:cNvSpPr>
          <p:nvPr>
            <p:ph idx="1"/>
          </p:nvPr>
        </p:nvSpPr>
        <p:spPr>
          <a:xfrm>
            <a:off x="333375" y="349250"/>
            <a:ext cx="2590800" cy="4351338"/>
          </a:xfrm>
        </p:spPr>
        <p:txBody>
          <a:bodyPr>
            <a:normAutofit lnSpcReduction="10000"/>
          </a:bodyPr>
          <a:lstStyle/>
          <a:p>
            <a:r>
              <a:rPr lang="en-US" dirty="0"/>
              <a:t>The Reading Order tool will come up showing the numbered order on the page.</a:t>
            </a:r>
          </a:p>
          <a:p>
            <a:r>
              <a:rPr lang="en-US" dirty="0"/>
              <a:t>Uncheck “Display like elements in a single block.”</a:t>
            </a:r>
          </a:p>
        </p:txBody>
      </p:sp>
      <p:pic>
        <p:nvPicPr>
          <p:cNvPr id="7" name="Picture 6" descr="Graphical user interface, diagram&#10;&#10;Description automatically generated">
            <a:extLst>
              <a:ext uri="{FF2B5EF4-FFF2-40B4-BE49-F238E27FC236}">
                <a16:creationId xmlns:a16="http://schemas.microsoft.com/office/drawing/2014/main" id="{D3868AC8-7629-4DC0-B326-CB26FAF19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642" y="95250"/>
            <a:ext cx="8554358" cy="6858000"/>
          </a:xfrm>
          <a:prstGeom prst="rect">
            <a:avLst/>
          </a:prstGeom>
        </p:spPr>
      </p:pic>
      <p:sp>
        <p:nvSpPr>
          <p:cNvPr id="8" name="Arrow: Right 7">
            <a:extLst>
              <a:ext uri="{FF2B5EF4-FFF2-40B4-BE49-F238E27FC236}">
                <a16:creationId xmlns:a16="http://schemas.microsoft.com/office/drawing/2014/main" id="{18226D99-19AB-4801-ABEF-B30C12A17D50}"/>
              </a:ext>
            </a:extLst>
          </p:cNvPr>
          <p:cNvSpPr/>
          <p:nvPr/>
        </p:nvSpPr>
        <p:spPr>
          <a:xfrm>
            <a:off x="2057400" y="4953000"/>
            <a:ext cx="175260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140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DCCC-5705-40B7-B030-FB255B4831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D9F9A2-7DC6-45A0-8A9F-D50518990E93}"/>
              </a:ext>
            </a:extLst>
          </p:cNvPr>
          <p:cNvSpPr>
            <a:spLocks noGrp="1"/>
          </p:cNvSpPr>
          <p:nvPr>
            <p:ph idx="1"/>
          </p:nvPr>
        </p:nvSpPr>
        <p:spPr>
          <a:xfrm>
            <a:off x="838200" y="1825625"/>
            <a:ext cx="2790942" cy="4351338"/>
          </a:xfrm>
        </p:spPr>
        <p:txBody>
          <a:bodyPr/>
          <a:lstStyle/>
          <a:p>
            <a:r>
              <a:rPr lang="en-US" dirty="0"/>
              <a:t>Everything seems to check out. How fortunate!</a:t>
            </a:r>
          </a:p>
          <a:p>
            <a:r>
              <a:rPr lang="en-US" dirty="0"/>
              <a:t>What happens when everything goes wrong?</a:t>
            </a:r>
          </a:p>
        </p:txBody>
      </p:sp>
      <p:pic>
        <p:nvPicPr>
          <p:cNvPr id="5" name="Picture 4" descr="Graphical user interface&#10;&#10;Description automatically generated">
            <a:extLst>
              <a:ext uri="{FF2B5EF4-FFF2-40B4-BE49-F238E27FC236}">
                <a16:creationId xmlns:a16="http://schemas.microsoft.com/office/drawing/2014/main" id="{E5B9B654-51F8-4DFF-909F-6B92A396B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142" y="0"/>
            <a:ext cx="9162815" cy="6858000"/>
          </a:xfrm>
          <a:prstGeom prst="rect">
            <a:avLst/>
          </a:prstGeom>
        </p:spPr>
      </p:pic>
    </p:spTree>
    <p:extLst>
      <p:ext uri="{BB962C8B-B14F-4D97-AF65-F5344CB8AC3E}">
        <p14:creationId xmlns:p14="http://schemas.microsoft.com/office/powerpoint/2010/main" val="2135740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A30C4-95F1-4505-BD04-1BCBB525AA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2DF435-5F3E-4352-B7AD-7025A4CC8D4A}"/>
              </a:ext>
            </a:extLst>
          </p:cNvPr>
          <p:cNvSpPr>
            <a:spLocks noGrp="1"/>
          </p:cNvSpPr>
          <p:nvPr>
            <p:ph idx="1"/>
          </p:nvPr>
        </p:nvSpPr>
        <p:spPr>
          <a:xfrm>
            <a:off x="838200" y="1825625"/>
            <a:ext cx="2276475" cy="4351338"/>
          </a:xfrm>
        </p:spPr>
        <p:txBody>
          <a:bodyPr/>
          <a:lstStyle/>
          <a:p>
            <a:r>
              <a:rPr lang="en-US" dirty="0"/>
              <a:t>What all can you spot that is wrong with this page? Is any table correct?</a:t>
            </a:r>
          </a:p>
        </p:txBody>
      </p:sp>
      <p:pic>
        <p:nvPicPr>
          <p:cNvPr id="5" name="Picture 4" descr="Diagram, engineering drawing&#10;&#10;Description automatically generated">
            <a:extLst>
              <a:ext uri="{FF2B5EF4-FFF2-40B4-BE49-F238E27FC236}">
                <a16:creationId xmlns:a16="http://schemas.microsoft.com/office/drawing/2014/main" id="{60DF79E9-89E1-419E-A947-8D0B1C945D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096" y="0"/>
            <a:ext cx="5758557" cy="6858000"/>
          </a:xfrm>
          <a:prstGeom prst="rect">
            <a:avLst/>
          </a:prstGeom>
        </p:spPr>
      </p:pic>
    </p:spTree>
    <p:extLst>
      <p:ext uri="{BB962C8B-B14F-4D97-AF65-F5344CB8AC3E}">
        <p14:creationId xmlns:p14="http://schemas.microsoft.com/office/powerpoint/2010/main" val="4097128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0739-948F-4558-80D8-8446CEFC7C57}"/>
              </a:ext>
            </a:extLst>
          </p:cNvPr>
          <p:cNvSpPr>
            <a:spLocks noGrp="1"/>
          </p:cNvSpPr>
          <p:nvPr>
            <p:ph type="title"/>
          </p:nvPr>
        </p:nvSpPr>
        <p:spPr>
          <a:xfrm>
            <a:off x="838200" y="18255"/>
            <a:ext cx="10515600" cy="1325563"/>
          </a:xfrm>
        </p:spPr>
        <p:txBody>
          <a:bodyPr/>
          <a:lstStyle/>
          <a:p>
            <a:r>
              <a:rPr lang="en-US" dirty="0"/>
              <a:t>There are several ways to fix this.</a:t>
            </a:r>
          </a:p>
        </p:txBody>
      </p:sp>
      <p:sp>
        <p:nvSpPr>
          <p:cNvPr id="3" name="Content Placeholder 2">
            <a:extLst>
              <a:ext uri="{FF2B5EF4-FFF2-40B4-BE49-F238E27FC236}">
                <a16:creationId xmlns:a16="http://schemas.microsoft.com/office/drawing/2014/main" id="{88151028-2CE6-4DCF-BDC6-9A9F253C5DFC}"/>
              </a:ext>
            </a:extLst>
          </p:cNvPr>
          <p:cNvSpPr>
            <a:spLocks noGrp="1"/>
          </p:cNvSpPr>
          <p:nvPr>
            <p:ph idx="1"/>
          </p:nvPr>
        </p:nvSpPr>
        <p:spPr>
          <a:xfrm>
            <a:off x="838200" y="1825625"/>
            <a:ext cx="3389851" cy="4351338"/>
          </a:xfrm>
        </p:spPr>
        <p:txBody>
          <a:bodyPr/>
          <a:lstStyle/>
          <a:p>
            <a:r>
              <a:rPr lang="en-US" dirty="0"/>
              <a:t>Step 1: go into the order panel and manually drag incorrectly ordered items into the proper order</a:t>
            </a:r>
          </a:p>
        </p:txBody>
      </p:sp>
      <p:pic>
        <p:nvPicPr>
          <p:cNvPr id="5" name="Picture 4" descr="Graphical user interface, application&#10;&#10;Description automatically generated">
            <a:extLst>
              <a:ext uri="{FF2B5EF4-FFF2-40B4-BE49-F238E27FC236}">
                <a16:creationId xmlns:a16="http://schemas.microsoft.com/office/drawing/2014/main" id="{180DE604-3775-4F5C-A258-C2E4864FD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905" y="1222696"/>
            <a:ext cx="7600539" cy="5306036"/>
          </a:xfrm>
          <a:prstGeom prst="rect">
            <a:avLst/>
          </a:prstGeom>
        </p:spPr>
      </p:pic>
      <p:sp>
        <p:nvSpPr>
          <p:cNvPr id="6" name="Arrow: Right 5">
            <a:extLst>
              <a:ext uri="{FF2B5EF4-FFF2-40B4-BE49-F238E27FC236}">
                <a16:creationId xmlns:a16="http://schemas.microsoft.com/office/drawing/2014/main" id="{45F5E03B-59BE-40FB-BD9F-F9F7EE5A1C0E}"/>
              </a:ext>
            </a:extLst>
          </p:cNvPr>
          <p:cNvSpPr/>
          <p:nvPr/>
        </p:nvSpPr>
        <p:spPr>
          <a:xfrm>
            <a:off x="3735784" y="2451785"/>
            <a:ext cx="822121" cy="192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or: Elbow 7">
            <a:extLst>
              <a:ext uri="{FF2B5EF4-FFF2-40B4-BE49-F238E27FC236}">
                <a16:creationId xmlns:a16="http://schemas.microsoft.com/office/drawing/2014/main" id="{CC8BF8CF-75F6-4E27-A03B-90D5C67C9AED}"/>
              </a:ext>
            </a:extLst>
          </p:cNvPr>
          <p:cNvCxnSpPr>
            <a:cxnSpLocks/>
          </p:cNvCxnSpPr>
          <p:nvPr/>
        </p:nvCxnSpPr>
        <p:spPr>
          <a:xfrm rot="16200000" flipH="1">
            <a:off x="5394121" y="3640822"/>
            <a:ext cx="385894" cy="83890"/>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583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CA18-6200-4172-BFD2-6F2D4397061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DBA51DF-79FE-41E9-B3DE-AD63FFAA93EF}"/>
              </a:ext>
            </a:extLst>
          </p:cNvPr>
          <p:cNvSpPr>
            <a:spLocks noGrp="1"/>
          </p:cNvSpPr>
          <p:nvPr>
            <p:ph idx="1"/>
          </p:nvPr>
        </p:nvSpPr>
        <p:spPr>
          <a:xfrm>
            <a:off x="838200" y="1825625"/>
            <a:ext cx="3482130" cy="4351338"/>
          </a:xfrm>
        </p:spPr>
        <p:txBody>
          <a:bodyPr/>
          <a:lstStyle/>
          <a:p>
            <a:r>
              <a:rPr lang="en-US" dirty="0"/>
              <a:t>Step 2: Re-tag incorrectly tagged tables using the reading order tool.</a:t>
            </a:r>
          </a:p>
          <a:p>
            <a:r>
              <a:rPr lang="en-US" dirty="0"/>
              <a:t>To do this, select the incorrectly tagged table, right-click, and select “delete selected item structure.”</a:t>
            </a:r>
          </a:p>
        </p:txBody>
      </p:sp>
      <p:pic>
        <p:nvPicPr>
          <p:cNvPr id="5" name="Picture 4" descr="Graphical user interface, application&#10;&#10;Description automatically generated">
            <a:extLst>
              <a:ext uri="{FF2B5EF4-FFF2-40B4-BE49-F238E27FC236}">
                <a16:creationId xmlns:a16="http://schemas.microsoft.com/office/drawing/2014/main" id="{83D44545-0CD3-4B4B-9107-3C57F3892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833" y="503339"/>
            <a:ext cx="7600167" cy="5989536"/>
          </a:xfrm>
          <a:prstGeom prst="rect">
            <a:avLst/>
          </a:prstGeom>
        </p:spPr>
      </p:pic>
      <p:sp>
        <p:nvSpPr>
          <p:cNvPr id="6" name="Arrow: Down 5">
            <a:extLst>
              <a:ext uri="{FF2B5EF4-FFF2-40B4-BE49-F238E27FC236}">
                <a16:creationId xmlns:a16="http://schemas.microsoft.com/office/drawing/2014/main" id="{7997CD37-9944-4060-B805-E2928683F89C}"/>
              </a:ext>
            </a:extLst>
          </p:cNvPr>
          <p:cNvSpPr/>
          <p:nvPr/>
        </p:nvSpPr>
        <p:spPr>
          <a:xfrm>
            <a:off x="10536572" y="2298583"/>
            <a:ext cx="335560" cy="570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4C56FFE9-5283-4626-994C-384B8924CE27}"/>
              </a:ext>
            </a:extLst>
          </p:cNvPr>
          <p:cNvSpPr/>
          <p:nvPr/>
        </p:nvSpPr>
        <p:spPr>
          <a:xfrm>
            <a:off x="7675927" y="729842"/>
            <a:ext cx="260058" cy="427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10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D671-F0CD-426D-B2F8-352BB6B6FCF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E466069-4952-4AF5-964D-514F29106DB2}"/>
              </a:ext>
            </a:extLst>
          </p:cNvPr>
          <p:cNvSpPr>
            <a:spLocks noGrp="1"/>
          </p:cNvSpPr>
          <p:nvPr>
            <p:ph idx="1"/>
          </p:nvPr>
        </p:nvSpPr>
        <p:spPr>
          <a:xfrm>
            <a:off x="352873" y="1915028"/>
            <a:ext cx="2038523" cy="4351338"/>
          </a:xfrm>
        </p:spPr>
        <p:txBody>
          <a:bodyPr>
            <a:normAutofit fontScale="77500" lnSpcReduction="20000"/>
          </a:bodyPr>
          <a:lstStyle/>
          <a:p>
            <a:r>
              <a:rPr lang="en-US" dirty="0"/>
              <a:t>Step 3: Left-click and draw a rectangle around your table. When all of your table is highlighted in pink, select “Table” from the Reading Order tool to convert the selection to a table. </a:t>
            </a:r>
          </a:p>
        </p:txBody>
      </p:sp>
      <p:pic>
        <p:nvPicPr>
          <p:cNvPr id="5" name="Picture 4" descr="Diagram, schematic&#10;&#10;Description automatically generated">
            <a:extLst>
              <a:ext uri="{FF2B5EF4-FFF2-40B4-BE49-F238E27FC236}">
                <a16:creationId xmlns:a16="http://schemas.microsoft.com/office/drawing/2014/main" id="{E1F201FB-9F2A-43F9-92DF-622466D06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533" y="1915028"/>
            <a:ext cx="9332155" cy="2029535"/>
          </a:xfrm>
          <a:prstGeom prst="rect">
            <a:avLst/>
          </a:prstGeom>
        </p:spPr>
      </p:pic>
      <p:pic>
        <p:nvPicPr>
          <p:cNvPr id="7" name="Picture 6" descr="Diagram&#10;&#10;Description automatically generated">
            <a:extLst>
              <a:ext uri="{FF2B5EF4-FFF2-40B4-BE49-F238E27FC236}">
                <a16:creationId xmlns:a16="http://schemas.microsoft.com/office/drawing/2014/main" id="{57061CF4-FCC1-4276-B273-D163B13D8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533" y="4610949"/>
            <a:ext cx="9217784" cy="1881926"/>
          </a:xfrm>
          <a:prstGeom prst="rect">
            <a:avLst/>
          </a:prstGeom>
        </p:spPr>
      </p:pic>
      <p:sp>
        <p:nvSpPr>
          <p:cNvPr id="9" name="Arrow: Down 8">
            <a:extLst>
              <a:ext uri="{FF2B5EF4-FFF2-40B4-BE49-F238E27FC236}">
                <a16:creationId xmlns:a16="http://schemas.microsoft.com/office/drawing/2014/main" id="{027A173D-98BE-47C6-8442-CAD410949FB2}"/>
              </a:ext>
            </a:extLst>
          </p:cNvPr>
          <p:cNvSpPr/>
          <p:nvPr/>
        </p:nvSpPr>
        <p:spPr>
          <a:xfrm>
            <a:off x="5423311" y="2818701"/>
            <a:ext cx="375401" cy="781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E8157-7FA7-42F0-8ADC-48E47087AD1E}"/>
              </a:ext>
            </a:extLst>
          </p:cNvPr>
          <p:cNvSpPr/>
          <p:nvPr/>
        </p:nvSpPr>
        <p:spPr>
          <a:xfrm>
            <a:off x="6716173" y="2457974"/>
            <a:ext cx="5280084" cy="1049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A3E2D87B-DDD8-4FD3-9101-BECAD833513A}"/>
              </a:ext>
            </a:extLst>
          </p:cNvPr>
          <p:cNvSpPr txBox="1">
            <a:spLocks/>
          </p:cNvSpPr>
          <p:nvPr/>
        </p:nvSpPr>
        <p:spPr>
          <a:xfrm>
            <a:off x="8174212" y="1778492"/>
            <a:ext cx="4392496" cy="4080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Table selection</a:t>
            </a:r>
          </a:p>
        </p:txBody>
      </p:sp>
      <p:sp>
        <p:nvSpPr>
          <p:cNvPr id="12" name="Content Placeholder 2">
            <a:extLst>
              <a:ext uri="{FF2B5EF4-FFF2-40B4-BE49-F238E27FC236}">
                <a16:creationId xmlns:a16="http://schemas.microsoft.com/office/drawing/2014/main" id="{B56C73A8-67C5-43C7-A958-C12FAA3E3052}"/>
              </a:ext>
            </a:extLst>
          </p:cNvPr>
          <p:cNvSpPr txBox="1">
            <a:spLocks/>
          </p:cNvSpPr>
          <p:nvPr/>
        </p:nvSpPr>
        <p:spPr>
          <a:xfrm>
            <a:off x="8174212" y="4406944"/>
            <a:ext cx="4392496" cy="4080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Converted table</a:t>
            </a:r>
          </a:p>
        </p:txBody>
      </p:sp>
    </p:spTree>
    <p:extLst>
      <p:ext uri="{BB962C8B-B14F-4D97-AF65-F5344CB8AC3E}">
        <p14:creationId xmlns:p14="http://schemas.microsoft.com/office/powerpoint/2010/main" val="287503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E851-73F9-4827-8B2D-1E13671F16A3}"/>
              </a:ext>
            </a:extLst>
          </p:cNvPr>
          <p:cNvSpPr>
            <a:spLocks noGrp="1"/>
          </p:cNvSpPr>
          <p:nvPr>
            <p:ph type="title"/>
          </p:nvPr>
        </p:nvSpPr>
        <p:spPr/>
        <p:txBody>
          <a:bodyPr/>
          <a:lstStyle/>
          <a:p>
            <a:r>
              <a:rPr lang="en-US" dirty="0"/>
              <a:t>The Nuclear Option</a:t>
            </a:r>
          </a:p>
        </p:txBody>
      </p:sp>
      <p:sp>
        <p:nvSpPr>
          <p:cNvPr id="3" name="Content Placeholder 2">
            <a:extLst>
              <a:ext uri="{FF2B5EF4-FFF2-40B4-BE49-F238E27FC236}">
                <a16:creationId xmlns:a16="http://schemas.microsoft.com/office/drawing/2014/main" id="{DED57819-A301-4BD3-8671-6C5DF277546C}"/>
              </a:ext>
            </a:extLst>
          </p:cNvPr>
          <p:cNvSpPr>
            <a:spLocks noGrp="1"/>
          </p:cNvSpPr>
          <p:nvPr>
            <p:ph idx="1"/>
          </p:nvPr>
        </p:nvSpPr>
        <p:spPr>
          <a:xfrm>
            <a:off x="838200" y="1825625"/>
            <a:ext cx="9589316" cy="4351338"/>
          </a:xfrm>
        </p:spPr>
        <p:txBody>
          <a:bodyPr/>
          <a:lstStyle/>
          <a:p>
            <a:r>
              <a:rPr lang="en-US" dirty="0"/>
              <a:t>Another way is to clear the entire page’s structure and rebuild from scratch. </a:t>
            </a:r>
          </a:p>
        </p:txBody>
      </p:sp>
      <p:pic>
        <p:nvPicPr>
          <p:cNvPr id="5" name="Picture 4" descr="Diagram, engineering drawing&#10;&#10;Description automatically generated">
            <a:extLst>
              <a:ext uri="{FF2B5EF4-FFF2-40B4-BE49-F238E27FC236}">
                <a16:creationId xmlns:a16="http://schemas.microsoft.com/office/drawing/2014/main" id="{1E319C30-B55C-4F30-BBBA-7D7CFCF29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040" y="2997212"/>
            <a:ext cx="9178255" cy="3418178"/>
          </a:xfrm>
          <a:prstGeom prst="rect">
            <a:avLst/>
          </a:prstGeom>
        </p:spPr>
      </p:pic>
      <p:sp>
        <p:nvSpPr>
          <p:cNvPr id="6" name="Arrow: Down 5">
            <a:extLst>
              <a:ext uri="{FF2B5EF4-FFF2-40B4-BE49-F238E27FC236}">
                <a16:creationId xmlns:a16="http://schemas.microsoft.com/office/drawing/2014/main" id="{7BC2D6A3-905B-4DF9-A33C-7DED72C968DB}"/>
              </a:ext>
            </a:extLst>
          </p:cNvPr>
          <p:cNvSpPr/>
          <p:nvPr/>
        </p:nvSpPr>
        <p:spPr>
          <a:xfrm>
            <a:off x="7717872" y="4211350"/>
            <a:ext cx="713064" cy="989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286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036E-4312-40FE-9E0D-97AF45CCB504}"/>
              </a:ext>
            </a:extLst>
          </p:cNvPr>
          <p:cNvSpPr>
            <a:spLocks noGrp="1"/>
          </p:cNvSpPr>
          <p:nvPr>
            <p:ph type="title"/>
          </p:nvPr>
        </p:nvSpPr>
        <p:spPr/>
        <p:txBody>
          <a:bodyPr/>
          <a:lstStyle/>
          <a:p>
            <a:r>
              <a:rPr lang="en-US" dirty="0"/>
              <a:t>The Nuclear Option Cont.</a:t>
            </a:r>
          </a:p>
        </p:txBody>
      </p:sp>
      <p:sp>
        <p:nvSpPr>
          <p:cNvPr id="3" name="Content Placeholder 2">
            <a:extLst>
              <a:ext uri="{FF2B5EF4-FFF2-40B4-BE49-F238E27FC236}">
                <a16:creationId xmlns:a16="http://schemas.microsoft.com/office/drawing/2014/main" id="{0CE42358-F720-412D-B4D4-EC62167CDB6B}"/>
              </a:ext>
            </a:extLst>
          </p:cNvPr>
          <p:cNvSpPr>
            <a:spLocks noGrp="1"/>
          </p:cNvSpPr>
          <p:nvPr>
            <p:ph idx="1"/>
          </p:nvPr>
        </p:nvSpPr>
        <p:spPr>
          <a:xfrm>
            <a:off x="838200" y="1825625"/>
            <a:ext cx="2299283" cy="4351338"/>
          </a:xfrm>
        </p:spPr>
        <p:txBody>
          <a:bodyPr>
            <a:normAutofit fontScale="92500" lnSpcReduction="10000"/>
          </a:bodyPr>
          <a:lstStyle/>
          <a:p>
            <a:r>
              <a:rPr lang="en-US" dirty="0"/>
              <a:t>As you can see, nothing is tagged. A screen reader will not be able to read anything.</a:t>
            </a:r>
          </a:p>
          <a:p>
            <a:r>
              <a:rPr lang="en-US" dirty="0"/>
              <a:t>The next step will be to select each item and tag it as text, or a table.</a:t>
            </a:r>
          </a:p>
        </p:txBody>
      </p:sp>
      <p:pic>
        <p:nvPicPr>
          <p:cNvPr id="5" name="Picture 4" descr="Graphical user interface, application, table&#10;&#10;Description automatically generated">
            <a:extLst>
              <a:ext uri="{FF2B5EF4-FFF2-40B4-BE49-F238E27FC236}">
                <a16:creationId xmlns:a16="http://schemas.microsoft.com/office/drawing/2014/main" id="{01FD4CB7-D032-4DCE-B25C-320F3B31B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980" y="1757800"/>
            <a:ext cx="7344712" cy="5032375"/>
          </a:xfrm>
          <a:prstGeom prst="rect">
            <a:avLst/>
          </a:prstGeom>
        </p:spPr>
      </p:pic>
    </p:spTree>
    <p:extLst>
      <p:ext uri="{BB962C8B-B14F-4D97-AF65-F5344CB8AC3E}">
        <p14:creationId xmlns:p14="http://schemas.microsoft.com/office/powerpoint/2010/main" val="181639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F1F577F-685D-47BD-B006-56926971AB91}"/>
              </a:ext>
            </a:extLst>
          </p:cNvPr>
          <p:cNvSpPr>
            <a:spLocks noGrp="1"/>
          </p:cNvSpPr>
          <p:nvPr>
            <p:ph type="title"/>
          </p:nvPr>
        </p:nvSpPr>
        <p:spPr>
          <a:xfrm>
            <a:off x="1322754" y="1522820"/>
            <a:ext cx="2748041" cy="3601914"/>
          </a:xfrm>
        </p:spPr>
        <p:txBody>
          <a:bodyPr anchor="ctr">
            <a:normAutofit/>
          </a:bodyPr>
          <a:lstStyle/>
          <a:p>
            <a:r>
              <a:rPr lang="en-US" sz="3600" dirty="0">
                <a:solidFill>
                  <a:srgbClr val="FFFFFF"/>
                </a:solidFill>
              </a:rPr>
              <a:t>1. Table Accessibility Standards</a:t>
            </a:r>
          </a:p>
        </p:txBody>
      </p:sp>
      <p:graphicFrame>
        <p:nvGraphicFramePr>
          <p:cNvPr id="5" name="Content Placeholder 2">
            <a:extLst>
              <a:ext uri="{FF2B5EF4-FFF2-40B4-BE49-F238E27FC236}">
                <a16:creationId xmlns:a16="http://schemas.microsoft.com/office/drawing/2014/main" id="{0389FB1F-407B-4A1E-9B6B-ACA7D700A6D6}"/>
              </a:ext>
            </a:extLst>
          </p:cNvPr>
          <p:cNvGraphicFramePr>
            <a:graphicFrameLocks noGrp="1"/>
          </p:cNvGraphicFramePr>
          <p:nvPr>
            <p:ph idx="1"/>
            <p:extLst>
              <p:ext uri="{D42A27DB-BD31-4B8C-83A1-F6EECF244321}">
                <p14:modId xmlns:p14="http://schemas.microsoft.com/office/powerpoint/2010/main" val="67857398"/>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3565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9171-B34D-497E-8A4F-6DC41E6988F1}"/>
              </a:ext>
            </a:extLst>
          </p:cNvPr>
          <p:cNvSpPr>
            <a:spLocks noGrp="1"/>
          </p:cNvSpPr>
          <p:nvPr>
            <p:ph type="title"/>
          </p:nvPr>
        </p:nvSpPr>
        <p:spPr/>
        <p:txBody>
          <a:bodyPr/>
          <a:lstStyle/>
          <a:p>
            <a:r>
              <a:rPr lang="en-US" dirty="0"/>
              <a:t>Workshopping Section</a:t>
            </a:r>
          </a:p>
        </p:txBody>
      </p:sp>
      <p:sp>
        <p:nvSpPr>
          <p:cNvPr id="3" name="Content Placeholder 2">
            <a:extLst>
              <a:ext uri="{FF2B5EF4-FFF2-40B4-BE49-F238E27FC236}">
                <a16:creationId xmlns:a16="http://schemas.microsoft.com/office/drawing/2014/main" id="{33B74BD9-9A50-4C41-86C8-AC512EC23B5F}"/>
              </a:ext>
            </a:extLst>
          </p:cNvPr>
          <p:cNvSpPr>
            <a:spLocks noGrp="1"/>
          </p:cNvSpPr>
          <p:nvPr>
            <p:ph idx="1"/>
          </p:nvPr>
        </p:nvSpPr>
        <p:spPr/>
        <p:txBody>
          <a:bodyPr/>
          <a:lstStyle/>
          <a:p>
            <a:r>
              <a:rPr lang="en-US" dirty="0"/>
              <a:t>Questions, comments, or concerns? Are there tables you would like to have us work on?</a:t>
            </a:r>
          </a:p>
        </p:txBody>
      </p:sp>
    </p:spTree>
    <p:extLst>
      <p:ext uri="{BB962C8B-B14F-4D97-AF65-F5344CB8AC3E}">
        <p14:creationId xmlns:p14="http://schemas.microsoft.com/office/powerpoint/2010/main" val="231894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8"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28">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FBB865-B521-41A6-9914-96114EA43958}"/>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2. Table Accessibility Terminology</a:t>
            </a:r>
          </a:p>
        </p:txBody>
      </p:sp>
      <p:sp>
        <p:nvSpPr>
          <p:cNvPr id="3" name="Content Placeholder 2">
            <a:extLst>
              <a:ext uri="{FF2B5EF4-FFF2-40B4-BE49-F238E27FC236}">
                <a16:creationId xmlns:a16="http://schemas.microsoft.com/office/drawing/2014/main" id="{C9B32AF9-ED3A-416C-888D-8882A1D479B5}"/>
              </a:ext>
            </a:extLst>
          </p:cNvPr>
          <p:cNvSpPr>
            <a:spLocks noGrp="1"/>
          </p:cNvSpPr>
          <p:nvPr>
            <p:ph idx="1"/>
          </p:nvPr>
        </p:nvSpPr>
        <p:spPr>
          <a:xfrm>
            <a:off x="1424904" y="2494450"/>
            <a:ext cx="8909721" cy="3563159"/>
          </a:xfrm>
        </p:spPr>
        <p:txBody>
          <a:bodyPr>
            <a:normAutofit/>
          </a:bodyPr>
          <a:lstStyle/>
          <a:p>
            <a:pPr algn="ctr"/>
            <a:r>
              <a:rPr lang="en-US" sz="2400" dirty="0"/>
              <a:t>Header Cell and Table Data Cell</a:t>
            </a:r>
          </a:p>
          <a:p>
            <a:pPr algn="ctr"/>
            <a:endParaRPr lang="en-US" sz="2400" dirty="0"/>
          </a:p>
          <a:p>
            <a:pPr algn="ctr"/>
            <a:endParaRPr lang="en-US" sz="2400" dirty="0"/>
          </a:p>
          <a:p>
            <a:pPr algn="ctr"/>
            <a:endParaRPr lang="en-US" sz="2400" dirty="0"/>
          </a:p>
          <a:p>
            <a:pPr algn="ctr"/>
            <a:endParaRPr lang="en-US" sz="2400" dirty="0"/>
          </a:p>
        </p:txBody>
      </p:sp>
      <p:graphicFrame>
        <p:nvGraphicFramePr>
          <p:cNvPr id="4" name="Table 4">
            <a:extLst>
              <a:ext uri="{FF2B5EF4-FFF2-40B4-BE49-F238E27FC236}">
                <a16:creationId xmlns:a16="http://schemas.microsoft.com/office/drawing/2014/main" id="{E5BB919F-9C68-43FA-9629-94BF0206C926}"/>
              </a:ext>
            </a:extLst>
          </p:cNvPr>
          <p:cNvGraphicFramePr>
            <a:graphicFrameLocks noGrp="1"/>
          </p:cNvGraphicFramePr>
          <p:nvPr>
            <p:extLst>
              <p:ext uri="{D42A27DB-BD31-4B8C-83A1-F6EECF244321}">
                <p14:modId xmlns:p14="http://schemas.microsoft.com/office/powerpoint/2010/main" val="3453783192"/>
              </p:ext>
            </p:extLst>
          </p:nvPr>
        </p:nvGraphicFramePr>
        <p:xfrm>
          <a:off x="3693273" y="3182925"/>
          <a:ext cx="4802405" cy="2874684"/>
        </p:xfrm>
        <a:graphic>
          <a:graphicData uri="http://schemas.openxmlformats.org/drawingml/2006/table">
            <a:tbl>
              <a:tblPr firstRow="1" bandRow="1">
                <a:tableStyleId>{073A0DAA-6AF3-43AB-8588-CEC1D06C72B9}</a:tableStyleId>
              </a:tblPr>
              <a:tblGrid>
                <a:gridCol w="2395716">
                  <a:extLst>
                    <a:ext uri="{9D8B030D-6E8A-4147-A177-3AD203B41FA5}">
                      <a16:colId xmlns:a16="http://schemas.microsoft.com/office/drawing/2014/main" val="4220917947"/>
                    </a:ext>
                  </a:extLst>
                </a:gridCol>
                <a:gridCol w="2406689">
                  <a:extLst>
                    <a:ext uri="{9D8B030D-6E8A-4147-A177-3AD203B41FA5}">
                      <a16:colId xmlns:a16="http://schemas.microsoft.com/office/drawing/2014/main" val="699033672"/>
                    </a:ext>
                  </a:extLst>
                </a:gridCol>
              </a:tblGrid>
              <a:tr h="718671">
                <a:tc>
                  <a:txBody>
                    <a:bodyPr/>
                    <a:lstStyle/>
                    <a:p>
                      <a:r>
                        <a:rPr lang="en-US" sz="1900">
                          <a:solidFill>
                            <a:schemeClr val="tx1"/>
                          </a:solidFill>
                        </a:rPr>
                        <a:t>Vehicle (Header Cell)</a:t>
                      </a:r>
                    </a:p>
                  </a:txBody>
                  <a:tcPr marL="98567" marR="98567" marT="49284" marB="49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900">
                          <a:solidFill>
                            <a:schemeClr val="tx1"/>
                          </a:solidFill>
                        </a:rPr>
                        <a:t>Number (Header Cell)</a:t>
                      </a:r>
                    </a:p>
                  </a:txBody>
                  <a:tcPr marL="98567" marR="98567" marT="49284" marB="49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4604552"/>
                  </a:ext>
                </a:extLst>
              </a:tr>
              <a:tr h="718671">
                <a:tc>
                  <a:txBody>
                    <a:bodyPr/>
                    <a:lstStyle/>
                    <a:p>
                      <a:r>
                        <a:rPr lang="en-US" sz="1900" dirty="0">
                          <a:solidFill>
                            <a:schemeClr val="tx1"/>
                          </a:solidFill>
                        </a:rPr>
                        <a:t>Car (Table Data Cell)</a:t>
                      </a:r>
                    </a:p>
                  </a:txBody>
                  <a:tcPr marL="98567" marR="98567" marT="49284" marB="49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900" dirty="0">
                          <a:solidFill>
                            <a:schemeClr val="tx1"/>
                          </a:solidFill>
                        </a:rPr>
                        <a:t>5 (Table Data Cell)</a:t>
                      </a:r>
                    </a:p>
                  </a:txBody>
                  <a:tcPr marL="98567" marR="98567" marT="49284" marB="49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5730244"/>
                  </a:ext>
                </a:extLst>
              </a:tr>
              <a:tr h="718671">
                <a:tc>
                  <a:txBody>
                    <a:bodyPr/>
                    <a:lstStyle/>
                    <a:p>
                      <a:r>
                        <a:rPr lang="en-US" sz="1900">
                          <a:solidFill>
                            <a:schemeClr val="tx1"/>
                          </a:solidFill>
                        </a:rPr>
                        <a:t>Truck (Table Data Cell)</a:t>
                      </a:r>
                    </a:p>
                  </a:txBody>
                  <a:tcPr marL="98567" marR="98567" marT="49284" marB="49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900">
                          <a:solidFill>
                            <a:schemeClr val="tx1"/>
                          </a:solidFill>
                        </a:rPr>
                        <a:t>2 (Table Data Cell)</a:t>
                      </a:r>
                    </a:p>
                  </a:txBody>
                  <a:tcPr marL="98567" marR="98567" marT="49284" marB="49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6653057"/>
                  </a:ext>
                </a:extLst>
              </a:tr>
              <a:tr h="718671">
                <a:tc>
                  <a:txBody>
                    <a:bodyPr/>
                    <a:lstStyle/>
                    <a:p>
                      <a:r>
                        <a:rPr lang="en-US" sz="1900">
                          <a:solidFill>
                            <a:schemeClr val="tx1"/>
                          </a:solidFill>
                        </a:rPr>
                        <a:t>SUV (Table Data Cell)</a:t>
                      </a:r>
                    </a:p>
                  </a:txBody>
                  <a:tcPr marL="98567" marR="98567" marT="49284" marB="49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900" dirty="0">
                          <a:solidFill>
                            <a:schemeClr val="tx1"/>
                          </a:solidFill>
                        </a:rPr>
                        <a:t>45 (Table Data Cell)</a:t>
                      </a:r>
                    </a:p>
                  </a:txBody>
                  <a:tcPr marL="98567" marR="98567" marT="49284" marB="49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6520123"/>
                  </a:ext>
                </a:extLst>
              </a:tr>
            </a:tbl>
          </a:graphicData>
        </a:graphic>
      </p:graphicFrame>
    </p:spTree>
    <p:extLst>
      <p:ext uri="{BB962C8B-B14F-4D97-AF65-F5344CB8AC3E}">
        <p14:creationId xmlns:p14="http://schemas.microsoft.com/office/powerpoint/2010/main" val="15152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BE6B916-6BCB-4DD8-8A21-2DB7DBA40892}"/>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2. Table Accessibility Terminology</a:t>
            </a:r>
          </a:p>
        </p:txBody>
      </p:sp>
      <p:sp>
        <p:nvSpPr>
          <p:cNvPr id="3" name="Content Placeholder 2">
            <a:extLst>
              <a:ext uri="{FF2B5EF4-FFF2-40B4-BE49-F238E27FC236}">
                <a16:creationId xmlns:a16="http://schemas.microsoft.com/office/drawing/2014/main" id="{99444E40-69FE-48EA-8B5E-711193E0F3B3}"/>
              </a:ext>
            </a:extLst>
          </p:cNvPr>
          <p:cNvSpPr>
            <a:spLocks noGrp="1"/>
          </p:cNvSpPr>
          <p:nvPr>
            <p:ph idx="1"/>
          </p:nvPr>
        </p:nvSpPr>
        <p:spPr>
          <a:xfrm>
            <a:off x="1424904" y="2494450"/>
            <a:ext cx="4053545" cy="3563159"/>
          </a:xfrm>
        </p:spPr>
        <p:txBody>
          <a:bodyPr>
            <a:normAutofit/>
          </a:bodyPr>
          <a:lstStyle/>
          <a:p>
            <a:pPr marL="0" indent="0">
              <a:buNone/>
            </a:pPr>
            <a:r>
              <a:rPr lang="en-US" sz="2400" dirty="0"/>
              <a:t>Simple data table: A table with just one header row</a:t>
            </a:r>
          </a:p>
          <a:p>
            <a:endParaRPr lang="en-US" sz="2400" dirty="0"/>
          </a:p>
          <a:p>
            <a:pPr marL="0" indent="0">
              <a:buNone/>
            </a:pPr>
            <a:endParaRPr lang="en-US" sz="2400" dirty="0"/>
          </a:p>
          <a:p>
            <a:pPr marL="0" indent="0">
              <a:buNone/>
            </a:pPr>
            <a:endParaRPr lang="en-US" sz="2400" dirty="0"/>
          </a:p>
          <a:p>
            <a:pPr marL="0" indent="0">
              <a:buNone/>
            </a:pPr>
            <a:r>
              <a:rPr lang="en-US" sz="2400" dirty="0"/>
              <a:t>Complex data table: A table with multiple header rows and/or merged cells</a:t>
            </a:r>
          </a:p>
          <a:p>
            <a:pPr marL="0" indent="0">
              <a:buNone/>
            </a:pPr>
            <a:endParaRPr lang="en-US" sz="2400" dirty="0"/>
          </a:p>
          <a:p>
            <a:pPr marL="0" indent="0">
              <a:buNone/>
            </a:pPr>
            <a:endParaRPr lang="en-US" sz="2400" dirty="0"/>
          </a:p>
          <a:p>
            <a:pPr marL="0" indent="0">
              <a:buNone/>
            </a:pPr>
            <a:endParaRPr lang="en-US" sz="2400" dirty="0"/>
          </a:p>
        </p:txBody>
      </p:sp>
      <p:graphicFrame>
        <p:nvGraphicFramePr>
          <p:cNvPr id="5" name="Table 5">
            <a:extLst>
              <a:ext uri="{FF2B5EF4-FFF2-40B4-BE49-F238E27FC236}">
                <a16:creationId xmlns:a16="http://schemas.microsoft.com/office/drawing/2014/main" id="{BBB5DD0E-CB70-4301-AA33-2B675A6068DF}"/>
              </a:ext>
            </a:extLst>
          </p:cNvPr>
          <p:cNvGraphicFramePr>
            <a:graphicFrameLocks noGrp="1"/>
          </p:cNvGraphicFramePr>
          <p:nvPr>
            <p:extLst>
              <p:ext uri="{D42A27DB-BD31-4B8C-83A1-F6EECF244321}">
                <p14:modId xmlns:p14="http://schemas.microsoft.com/office/powerpoint/2010/main" val="1406901139"/>
              </p:ext>
            </p:extLst>
          </p:nvPr>
        </p:nvGraphicFramePr>
        <p:xfrm>
          <a:off x="5478449" y="2402646"/>
          <a:ext cx="4302407" cy="1110660"/>
        </p:xfrm>
        <a:graphic>
          <a:graphicData uri="http://schemas.openxmlformats.org/drawingml/2006/table">
            <a:tbl>
              <a:tblPr firstRow="1" bandRow="1">
                <a:tableStyleId>{073A0DAA-6AF3-43AB-8588-CEC1D06C72B9}</a:tableStyleId>
              </a:tblPr>
              <a:tblGrid>
                <a:gridCol w="2874562">
                  <a:extLst>
                    <a:ext uri="{9D8B030D-6E8A-4147-A177-3AD203B41FA5}">
                      <a16:colId xmlns:a16="http://schemas.microsoft.com/office/drawing/2014/main" val="2452626013"/>
                    </a:ext>
                  </a:extLst>
                </a:gridCol>
                <a:gridCol w="1427845">
                  <a:extLst>
                    <a:ext uri="{9D8B030D-6E8A-4147-A177-3AD203B41FA5}">
                      <a16:colId xmlns:a16="http://schemas.microsoft.com/office/drawing/2014/main" val="3332410124"/>
                    </a:ext>
                  </a:extLst>
                </a:gridCol>
              </a:tblGrid>
              <a:tr h="247313">
                <a:tc>
                  <a:txBody>
                    <a:bodyPr/>
                    <a:lstStyle/>
                    <a:p>
                      <a:r>
                        <a:rPr lang="en-US" sz="1600" dirty="0">
                          <a:solidFill>
                            <a:schemeClr val="tx1"/>
                          </a:solidFill>
                        </a:rPr>
                        <a:t>Class</a:t>
                      </a:r>
                    </a:p>
                  </a:txBody>
                  <a:tcPr marL="126379" marR="126379" marT="63190" marB="63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solidFill>
                            <a:schemeClr val="tx1"/>
                          </a:solidFill>
                        </a:rPr>
                        <a:t>Teacher</a:t>
                      </a:r>
                    </a:p>
                  </a:txBody>
                  <a:tcPr marL="126379" marR="126379" marT="63190" marB="63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31249"/>
                  </a:ext>
                </a:extLst>
              </a:tr>
              <a:tr h="368883">
                <a:tc>
                  <a:txBody>
                    <a:bodyPr/>
                    <a:lstStyle/>
                    <a:p>
                      <a:r>
                        <a:rPr lang="en-US" sz="1600" dirty="0">
                          <a:solidFill>
                            <a:schemeClr val="tx1"/>
                          </a:solidFill>
                        </a:rPr>
                        <a:t>Fundamentals of Librarianship</a:t>
                      </a:r>
                    </a:p>
                  </a:txBody>
                  <a:tcPr marL="126379" marR="126379" marT="63190" marB="63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solidFill>
                            <a:schemeClr val="tx1"/>
                          </a:solidFill>
                        </a:rPr>
                        <a:t>John Doe</a:t>
                      </a:r>
                    </a:p>
                  </a:txBody>
                  <a:tcPr marL="126379" marR="126379" marT="63190" marB="63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552123"/>
                  </a:ext>
                </a:extLst>
              </a:tr>
              <a:tr h="368883">
                <a:tc>
                  <a:txBody>
                    <a:bodyPr/>
                    <a:lstStyle/>
                    <a:p>
                      <a:r>
                        <a:rPr lang="en-US" sz="1600" dirty="0">
                          <a:solidFill>
                            <a:schemeClr val="tx1"/>
                          </a:solidFill>
                        </a:rPr>
                        <a:t>Fundamentals of Librarianship</a:t>
                      </a:r>
                    </a:p>
                  </a:txBody>
                  <a:tcPr marL="126379" marR="126379" marT="63190" marB="63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rPr>
                        <a:t>Jane Doe</a:t>
                      </a:r>
                    </a:p>
                  </a:txBody>
                  <a:tcPr marL="126379" marR="126379" marT="63190" marB="63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8350237"/>
                  </a:ext>
                </a:extLst>
              </a:tr>
            </a:tbl>
          </a:graphicData>
        </a:graphic>
      </p:graphicFrame>
      <p:graphicFrame>
        <p:nvGraphicFramePr>
          <p:cNvPr id="18" name="Table 6">
            <a:extLst>
              <a:ext uri="{FF2B5EF4-FFF2-40B4-BE49-F238E27FC236}">
                <a16:creationId xmlns:a16="http://schemas.microsoft.com/office/drawing/2014/main" id="{399C10CB-AD89-42DA-A048-0D3DE1FCE54B}"/>
              </a:ext>
            </a:extLst>
          </p:cNvPr>
          <p:cNvGraphicFramePr>
            <a:graphicFrameLocks noGrp="1"/>
          </p:cNvGraphicFramePr>
          <p:nvPr>
            <p:extLst>
              <p:ext uri="{D42A27DB-BD31-4B8C-83A1-F6EECF244321}">
                <p14:modId xmlns:p14="http://schemas.microsoft.com/office/powerpoint/2010/main" val="4175798639"/>
              </p:ext>
            </p:extLst>
          </p:nvPr>
        </p:nvGraphicFramePr>
        <p:xfrm>
          <a:off x="5478448" y="4629393"/>
          <a:ext cx="4302408" cy="1112520"/>
        </p:xfrm>
        <a:graphic>
          <a:graphicData uri="http://schemas.openxmlformats.org/drawingml/2006/table">
            <a:tbl>
              <a:tblPr firstRow="1" bandRow="1">
                <a:tableStyleId>{073A0DAA-6AF3-43AB-8588-CEC1D06C72B9}</a:tableStyleId>
              </a:tblPr>
              <a:tblGrid>
                <a:gridCol w="2151204">
                  <a:extLst>
                    <a:ext uri="{9D8B030D-6E8A-4147-A177-3AD203B41FA5}">
                      <a16:colId xmlns:a16="http://schemas.microsoft.com/office/drawing/2014/main" val="3814242959"/>
                    </a:ext>
                  </a:extLst>
                </a:gridCol>
                <a:gridCol w="2151204">
                  <a:extLst>
                    <a:ext uri="{9D8B030D-6E8A-4147-A177-3AD203B41FA5}">
                      <a16:colId xmlns:a16="http://schemas.microsoft.com/office/drawing/2014/main" val="2407954610"/>
                    </a:ext>
                  </a:extLst>
                </a:gridCol>
              </a:tblGrid>
              <a:tr h="370840">
                <a:tc>
                  <a:txBody>
                    <a:bodyPr/>
                    <a:lstStyle/>
                    <a:p>
                      <a:r>
                        <a:rPr lang="en-US" sz="1600" dirty="0">
                          <a:solidFill>
                            <a:schemeClr val="tx1"/>
                          </a:solidFill>
                        </a:rPr>
                        <a:t>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rPr>
                        <a:t>Teacher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7673457"/>
                  </a:ext>
                </a:extLst>
              </a:tr>
              <a:tr h="370840">
                <a:tc rowSpan="2">
                  <a:txBody>
                    <a:bodyPr/>
                    <a:lstStyle/>
                    <a:p>
                      <a:r>
                        <a:rPr lang="en-US" sz="1600" dirty="0">
                          <a:solidFill>
                            <a:schemeClr val="tx1"/>
                          </a:solidFill>
                        </a:rPr>
                        <a:t>Fundamentals of Librarianship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rPr>
                        <a:t>John Doe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005814"/>
                  </a:ext>
                </a:extLst>
              </a:tr>
              <a:tr h="370840">
                <a:tc vMerge="1">
                  <a:txBody>
                    <a:bodyPr/>
                    <a:lstStyle/>
                    <a:p>
                      <a:endParaRPr lang="en-US" dirty="0"/>
                    </a:p>
                  </a:txBody>
                  <a:tcPr/>
                </a:tc>
                <a:tc>
                  <a:txBody>
                    <a:bodyPr/>
                    <a:lstStyle/>
                    <a:p>
                      <a:r>
                        <a:rPr lang="en-US" sz="1600" dirty="0">
                          <a:solidFill>
                            <a:schemeClr val="tx1"/>
                          </a:solidFill>
                        </a:rPr>
                        <a:t>Jane Doe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9833963"/>
                  </a:ext>
                </a:extLst>
              </a:tr>
            </a:tbl>
          </a:graphicData>
        </a:graphic>
      </p:graphicFrame>
    </p:spTree>
    <p:extLst>
      <p:ext uri="{BB962C8B-B14F-4D97-AF65-F5344CB8AC3E}">
        <p14:creationId xmlns:p14="http://schemas.microsoft.com/office/powerpoint/2010/main" val="245522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5"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C8676DD-0A9C-409C-88E4-3E7556B97F4A}"/>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2. Table Accessibility Terminology</a:t>
            </a:r>
          </a:p>
        </p:txBody>
      </p:sp>
      <p:sp>
        <p:nvSpPr>
          <p:cNvPr id="3" name="Content Placeholder 2">
            <a:extLst>
              <a:ext uri="{FF2B5EF4-FFF2-40B4-BE49-F238E27FC236}">
                <a16:creationId xmlns:a16="http://schemas.microsoft.com/office/drawing/2014/main" id="{CD185B2D-FA73-4336-8003-E259A422522B}"/>
              </a:ext>
            </a:extLst>
          </p:cNvPr>
          <p:cNvSpPr>
            <a:spLocks noGrp="1"/>
          </p:cNvSpPr>
          <p:nvPr>
            <p:ph idx="1"/>
          </p:nvPr>
        </p:nvSpPr>
        <p:spPr>
          <a:xfrm>
            <a:off x="1424904" y="2494450"/>
            <a:ext cx="4053545" cy="3563159"/>
          </a:xfrm>
        </p:spPr>
        <p:txBody>
          <a:bodyPr>
            <a:normAutofit/>
          </a:bodyPr>
          <a:lstStyle/>
          <a:p>
            <a:r>
              <a:rPr lang="en-US" sz="2400"/>
              <a:t>Other types of complex tables (irregular/multilevel headers)</a:t>
            </a:r>
          </a:p>
          <a:p>
            <a:pPr marL="0" indent="0">
              <a:buNone/>
            </a:pPr>
            <a:endParaRPr lang="en-US" sz="2400"/>
          </a:p>
          <a:p>
            <a:pPr marL="0" indent="0">
              <a:buNone/>
            </a:pPr>
            <a:endParaRPr lang="en-US" sz="2400"/>
          </a:p>
        </p:txBody>
      </p:sp>
      <p:graphicFrame>
        <p:nvGraphicFramePr>
          <p:cNvPr id="4" name="Table 4">
            <a:extLst>
              <a:ext uri="{FF2B5EF4-FFF2-40B4-BE49-F238E27FC236}">
                <a16:creationId xmlns:a16="http://schemas.microsoft.com/office/drawing/2014/main" id="{AED0C925-39E9-4D34-9597-1E866163A076}"/>
              </a:ext>
            </a:extLst>
          </p:cNvPr>
          <p:cNvGraphicFramePr>
            <a:graphicFrameLocks noGrp="1"/>
          </p:cNvGraphicFramePr>
          <p:nvPr>
            <p:extLst>
              <p:ext uri="{D42A27DB-BD31-4B8C-83A1-F6EECF244321}">
                <p14:modId xmlns:p14="http://schemas.microsoft.com/office/powerpoint/2010/main" val="2586601812"/>
              </p:ext>
            </p:extLst>
          </p:nvPr>
        </p:nvGraphicFramePr>
        <p:xfrm>
          <a:off x="5651217" y="2543175"/>
          <a:ext cx="4802406" cy="2926838"/>
        </p:xfrm>
        <a:graphic>
          <a:graphicData uri="http://schemas.openxmlformats.org/drawingml/2006/table">
            <a:tbl>
              <a:tblPr firstRow="1" bandRow="1">
                <a:tableStyleId>{5C22544A-7EE6-4342-B048-85BDC9FD1C3A}</a:tableStyleId>
              </a:tblPr>
              <a:tblGrid>
                <a:gridCol w="1182334">
                  <a:extLst>
                    <a:ext uri="{9D8B030D-6E8A-4147-A177-3AD203B41FA5}">
                      <a16:colId xmlns:a16="http://schemas.microsoft.com/office/drawing/2014/main" val="2082985460"/>
                    </a:ext>
                  </a:extLst>
                </a:gridCol>
                <a:gridCol w="908897">
                  <a:extLst>
                    <a:ext uri="{9D8B030D-6E8A-4147-A177-3AD203B41FA5}">
                      <a16:colId xmlns:a16="http://schemas.microsoft.com/office/drawing/2014/main" val="957009856"/>
                    </a:ext>
                  </a:extLst>
                </a:gridCol>
                <a:gridCol w="985429">
                  <a:extLst>
                    <a:ext uri="{9D8B030D-6E8A-4147-A177-3AD203B41FA5}">
                      <a16:colId xmlns:a16="http://schemas.microsoft.com/office/drawing/2014/main" val="3504969303"/>
                    </a:ext>
                  </a:extLst>
                </a:gridCol>
                <a:gridCol w="927526">
                  <a:extLst>
                    <a:ext uri="{9D8B030D-6E8A-4147-A177-3AD203B41FA5}">
                      <a16:colId xmlns:a16="http://schemas.microsoft.com/office/drawing/2014/main" val="4187517685"/>
                    </a:ext>
                  </a:extLst>
                </a:gridCol>
                <a:gridCol w="798220">
                  <a:extLst>
                    <a:ext uri="{9D8B030D-6E8A-4147-A177-3AD203B41FA5}">
                      <a16:colId xmlns:a16="http://schemas.microsoft.com/office/drawing/2014/main" val="3857914173"/>
                    </a:ext>
                  </a:extLst>
                </a:gridCol>
              </a:tblGrid>
              <a:tr h="333515">
                <a:tc rowSpan="6">
                  <a:txBody>
                    <a:bodyPr/>
                    <a:lstStyle/>
                    <a:p>
                      <a:r>
                        <a:rPr lang="en-US" sz="1500" b="0">
                          <a:solidFill>
                            <a:schemeClr val="tx1"/>
                          </a:solidFill>
                        </a:rPr>
                        <a:t>Staff</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r>
                        <a:rPr lang="en-US" sz="1500" b="0">
                          <a:solidFill>
                            <a:schemeClr val="tx1"/>
                          </a:solidFill>
                        </a:rPr>
                        <a:t>Employee Classification</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823456"/>
                  </a:ext>
                </a:extLst>
              </a:tr>
              <a:tr h="33351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rPr>
                        <a:t>A1</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A2</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A3</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A4</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9078304"/>
                  </a:ext>
                </a:extLst>
              </a:tr>
              <a:tr h="564952">
                <a:tc vMerge="1">
                  <a:txBody>
                    <a:bodyPr/>
                    <a:lstStyle/>
                    <a:p>
                      <a:r>
                        <a:rPr lang="en-US" dirty="0">
                          <a:solidFill>
                            <a:schemeClr val="tx1"/>
                          </a:solidFill>
                        </a:rPr>
                        <a:t>Volunteers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Jane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John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Bob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Jill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226713"/>
                  </a:ext>
                </a:extLst>
              </a:tr>
              <a:tr h="564952">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Jimmy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Jamie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Jolene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Jeb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3506404"/>
                  </a:ext>
                </a:extLst>
              </a:tr>
              <a:tr h="564952">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Janice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Jerry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Jack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Jade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6175758"/>
                  </a:ext>
                </a:extLst>
              </a:tr>
              <a:tr h="564952">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Joel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Jocelyn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solidFill>
                            <a:schemeClr val="tx1"/>
                          </a:solidFill>
                        </a:rPr>
                        <a:t>Justice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rPr>
                        <a:t>Janet Doe</a:t>
                      </a:r>
                    </a:p>
                  </a:txBody>
                  <a:tcPr marL="76830" marR="76830" marT="38415" marB="3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8897566"/>
                  </a:ext>
                </a:extLst>
              </a:tr>
            </a:tbl>
          </a:graphicData>
        </a:graphic>
      </p:graphicFrame>
    </p:spTree>
    <p:extLst>
      <p:ext uri="{BB962C8B-B14F-4D97-AF65-F5344CB8AC3E}">
        <p14:creationId xmlns:p14="http://schemas.microsoft.com/office/powerpoint/2010/main" val="132985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5449-FDE6-47DE-BFBC-4042FFA46F3F}"/>
              </a:ext>
            </a:extLst>
          </p:cNvPr>
          <p:cNvSpPr>
            <a:spLocks noGrp="1"/>
          </p:cNvSpPr>
          <p:nvPr>
            <p:ph type="title"/>
          </p:nvPr>
        </p:nvSpPr>
        <p:spPr>
          <a:xfrm>
            <a:off x="4965430" y="629268"/>
            <a:ext cx="6586491" cy="1286160"/>
          </a:xfrm>
        </p:spPr>
        <p:txBody>
          <a:bodyPr anchor="b">
            <a:normAutofit/>
          </a:bodyPr>
          <a:lstStyle/>
          <a:p>
            <a:r>
              <a:rPr lang="en-US" sz="4100"/>
              <a:t>3. OTL Checkpoints for Tables</a:t>
            </a:r>
          </a:p>
        </p:txBody>
      </p:sp>
      <p:sp>
        <p:nvSpPr>
          <p:cNvPr id="3" name="Content Placeholder 2">
            <a:extLst>
              <a:ext uri="{FF2B5EF4-FFF2-40B4-BE49-F238E27FC236}">
                <a16:creationId xmlns:a16="http://schemas.microsoft.com/office/drawing/2014/main" id="{557640C4-A95C-45D3-B75F-9C03DB1BF0EC}"/>
              </a:ext>
            </a:extLst>
          </p:cNvPr>
          <p:cNvSpPr>
            <a:spLocks noGrp="1"/>
          </p:cNvSpPr>
          <p:nvPr>
            <p:ph idx="1"/>
          </p:nvPr>
        </p:nvSpPr>
        <p:spPr>
          <a:xfrm>
            <a:off x="4965431" y="2438400"/>
            <a:ext cx="6586489" cy="3785419"/>
          </a:xfrm>
        </p:spPr>
        <p:txBody>
          <a:bodyPr>
            <a:normAutofit/>
          </a:bodyPr>
          <a:lstStyle/>
          <a:p>
            <a:pPr marL="0" indent="0">
              <a:buNone/>
            </a:pPr>
            <a:r>
              <a:rPr lang="en-US" sz="1600" dirty="0"/>
              <a:t>1. Table header rows are programmatically identified</a:t>
            </a:r>
          </a:p>
          <a:p>
            <a:pPr marL="0" indent="0">
              <a:buNone/>
            </a:pPr>
            <a:r>
              <a:rPr lang="en-US" sz="1600" dirty="0"/>
              <a:t>2. Tables with header cells mixed with data cells and/or more than one row of column headers or more than one column of row headers have a table summary in the table alt text attribute that explains the table structure</a:t>
            </a:r>
          </a:p>
          <a:p>
            <a:pPr marL="0" indent="0">
              <a:buNone/>
            </a:pPr>
            <a:r>
              <a:rPr lang="en-US" sz="1600" dirty="0"/>
              <a:t>3. Data tables are in a table format, not an image of a table</a:t>
            </a:r>
          </a:p>
          <a:p>
            <a:pPr marL="0" indent="0">
              <a:buNone/>
            </a:pPr>
            <a:r>
              <a:rPr lang="en-US" sz="1600" dirty="0"/>
              <a:t>4. Tables used to position content are arranged so that top to bottom, left to right reading order is preserved</a:t>
            </a:r>
          </a:p>
          <a:p>
            <a:pPr marL="0" indent="0">
              <a:buNone/>
            </a:pPr>
            <a:r>
              <a:rPr lang="en-US" sz="1600" dirty="0"/>
              <a:t>5. Tables do not have merged cells</a:t>
            </a:r>
          </a:p>
          <a:p>
            <a:pPr marL="0" indent="0">
              <a:buNone/>
            </a:pPr>
            <a:r>
              <a:rPr lang="en-US" sz="1600" dirty="0"/>
              <a:t>6. Tables have no more than one row of column headers and column of row headers</a:t>
            </a:r>
          </a:p>
          <a:p>
            <a:pPr marL="0" indent="0">
              <a:buNone/>
            </a:pPr>
            <a:r>
              <a:rPr lang="en-US" sz="1600" dirty="0"/>
              <a:t>7. Tables Headings go outside the table</a:t>
            </a:r>
          </a:p>
          <a:p>
            <a:pPr marL="0" indent="0">
              <a:buNone/>
            </a:pPr>
            <a:r>
              <a:rPr lang="en-US" sz="1600" dirty="0"/>
              <a:t>8. Tables do not have header cells mixed with data cells</a:t>
            </a:r>
          </a:p>
          <a:p>
            <a:endParaRPr lang="en-US" sz="1600" dirty="0"/>
          </a:p>
        </p:txBody>
      </p:sp>
      <p:pic>
        <p:nvPicPr>
          <p:cNvPr id="11" name="Picture 4">
            <a:extLst>
              <a:ext uri="{FF2B5EF4-FFF2-40B4-BE49-F238E27FC236}">
                <a16:creationId xmlns:a16="http://schemas.microsoft.com/office/drawing/2014/main" id="{A27BED7E-B3DB-45A3-AE3C-601F62D42E5B}"/>
              </a:ext>
            </a:extLst>
          </p:cNvPr>
          <p:cNvPicPr>
            <a:picLocks noChangeAspect="1"/>
          </p:cNvPicPr>
          <p:nvPr/>
        </p:nvPicPr>
        <p:blipFill rotWithShape="1">
          <a:blip r:embed="rId2"/>
          <a:srcRect l="39673"/>
          <a:stretch/>
        </p:blipFill>
        <p:spPr>
          <a:xfrm>
            <a:off x="20" y="10"/>
            <a:ext cx="4635571" cy="6857990"/>
          </a:xfrm>
          <a:prstGeom prst="rect">
            <a:avLst/>
          </a:prstGeom>
          <a:effectLst/>
        </p:spPr>
      </p:pic>
      <p:cxnSp>
        <p:nvCxnSpPr>
          <p:cNvPr id="26"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474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E401360-43FA-42B2-894E-AABFA0FF9746}"/>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3.1 Table Header Rows </a:t>
            </a:r>
          </a:p>
        </p:txBody>
      </p:sp>
      <p:sp>
        <p:nvSpPr>
          <p:cNvPr id="3" name="Content Placeholder 2">
            <a:extLst>
              <a:ext uri="{FF2B5EF4-FFF2-40B4-BE49-F238E27FC236}">
                <a16:creationId xmlns:a16="http://schemas.microsoft.com/office/drawing/2014/main" id="{6BA974AE-52AA-45AE-800E-A625B5AD59D1}"/>
              </a:ext>
            </a:extLst>
          </p:cNvPr>
          <p:cNvSpPr>
            <a:spLocks noGrp="1"/>
          </p:cNvSpPr>
          <p:nvPr>
            <p:ph idx="1"/>
          </p:nvPr>
        </p:nvSpPr>
        <p:spPr>
          <a:xfrm>
            <a:off x="1424904" y="2543175"/>
            <a:ext cx="2547021" cy="3363846"/>
          </a:xfrm>
        </p:spPr>
        <p:txBody>
          <a:bodyPr anchor="ctr">
            <a:normAutofit lnSpcReduction="10000"/>
          </a:bodyPr>
          <a:lstStyle/>
          <a:p>
            <a:r>
              <a:rPr lang="en-US" sz="2000" dirty="0"/>
              <a:t>To ensure that the row of header cells is identified, you must right click the header row and select “Table Properties.” Select the “Row” tab, and check the box labeled “Repeat as header row at the top of each page.”</a:t>
            </a:r>
          </a:p>
          <a:p>
            <a:pPr marL="0" indent="0">
              <a:buNone/>
            </a:pPr>
            <a:endParaRPr lang="en-US" sz="2000" dirty="0"/>
          </a:p>
        </p:txBody>
      </p:sp>
      <p:pic>
        <p:nvPicPr>
          <p:cNvPr id="8" name="Picture 7" descr="Graphical user interface, text, application&#10;&#10;Description automatically generated">
            <a:extLst>
              <a:ext uri="{FF2B5EF4-FFF2-40B4-BE49-F238E27FC236}">
                <a16:creationId xmlns:a16="http://schemas.microsoft.com/office/drawing/2014/main" id="{B15B02D5-204D-447E-A98C-470166D5F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701" y="2612797"/>
            <a:ext cx="4068899" cy="3224602"/>
          </a:xfrm>
          <a:prstGeom prst="rect">
            <a:avLst/>
          </a:prstGeom>
        </p:spPr>
      </p:pic>
      <p:pic>
        <p:nvPicPr>
          <p:cNvPr id="6" name="Picture 5">
            <a:extLst>
              <a:ext uri="{FF2B5EF4-FFF2-40B4-BE49-F238E27FC236}">
                <a16:creationId xmlns:a16="http://schemas.microsoft.com/office/drawing/2014/main" id="{AA8E46D7-165A-47B6-8BAD-852472DC5715}"/>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3971925" y="2867519"/>
            <a:ext cx="3797425" cy="2715158"/>
          </a:xfrm>
          <a:prstGeom prst="rect">
            <a:avLst/>
          </a:prstGeom>
        </p:spPr>
      </p:pic>
    </p:spTree>
    <p:extLst>
      <p:ext uri="{BB962C8B-B14F-4D97-AF65-F5344CB8AC3E}">
        <p14:creationId xmlns:p14="http://schemas.microsoft.com/office/powerpoint/2010/main" val="253903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E401360-43FA-42B2-894E-AABFA0FF9746}"/>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3.1 Table Header Rows Cont.</a:t>
            </a:r>
          </a:p>
        </p:txBody>
      </p:sp>
      <p:sp>
        <p:nvSpPr>
          <p:cNvPr id="3" name="Content Placeholder 2">
            <a:extLst>
              <a:ext uri="{FF2B5EF4-FFF2-40B4-BE49-F238E27FC236}">
                <a16:creationId xmlns:a16="http://schemas.microsoft.com/office/drawing/2014/main" id="{6BA974AE-52AA-45AE-800E-A625B5AD59D1}"/>
              </a:ext>
            </a:extLst>
          </p:cNvPr>
          <p:cNvSpPr>
            <a:spLocks noGrp="1"/>
          </p:cNvSpPr>
          <p:nvPr>
            <p:ph idx="1"/>
          </p:nvPr>
        </p:nvSpPr>
        <p:spPr>
          <a:xfrm>
            <a:off x="1450265" y="2235291"/>
            <a:ext cx="2547021" cy="2095501"/>
          </a:xfrm>
        </p:spPr>
        <p:txBody>
          <a:bodyPr anchor="ctr">
            <a:normAutofit/>
          </a:bodyPr>
          <a:lstStyle/>
          <a:p>
            <a:r>
              <a:rPr lang="en-US" sz="2000" dirty="0"/>
              <a:t>Example of non-repeated header row</a:t>
            </a:r>
          </a:p>
          <a:p>
            <a:pPr marL="0" indent="0">
              <a:buNone/>
            </a:pPr>
            <a:endParaRPr lang="en-US" sz="2000" dirty="0"/>
          </a:p>
        </p:txBody>
      </p:sp>
      <p:pic>
        <p:nvPicPr>
          <p:cNvPr id="5" name="Picture 4">
            <a:extLst>
              <a:ext uri="{FF2B5EF4-FFF2-40B4-BE49-F238E27FC236}">
                <a16:creationId xmlns:a16="http://schemas.microsoft.com/office/drawing/2014/main" id="{3AF6DB5A-2373-4B48-BC36-7902B1EBC8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17303" y="3519534"/>
            <a:ext cx="3501658" cy="2927027"/>
          </a:xfrm>
          <a:prstGeom prst="rect">
            <a:avLst/>
          </a:prstGeom>
        </p:spPr>
      </p:pic>
      <p:sp>
        <p:nvSpPr>
          <p:cNvPr id="21" name="Content Placeholder 2">
            <a:extLst>
              <a:ext uri="{FF2B5EF4-FFF2-40B4-BE49-F238E27FC236}">
                <a16:creationId xmlns:a16="http://schemas.microsoft.com/office/drawing/2014/main" id="{4E288713-AC71-474D-A8FE-30D448D45BF6}"/>
              </a:ext>
            </a:extLst>
          </p:cNvPr>
          <p:cNvSpPr txBox="1">
            <a:spLocks/>
          </p:cNvSpPr>
          <p:nvPr/>
        </p:nvSpPr>
        <p:spPr>
          <a:xfrm>
            <a:off x="5063120" y="1065213"/>
            <a:ext cx="2975629" cy="41052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Example of repeated header row</a:t>
            </a:r>
          </a:p>
          <a:p>
            <a:pPr marL="0" indent="0">
              <a:buFont typeface="Arial" panose="020B0604020202020204" pitchFamily="34" charset="0"/>
              <a:buNone/>
            </a:pPr>
            <a:endParaRPr lang="en-US" sz="2000" dirty="0"/>
          </a:p>
        </p:txBody>
      </p:sp>
      <p:pic>
        <p:nvPicPr>
          <p:cNvPr id="9" name="Picture 8" descr="Table&#10;&#10;Description automatically generated">
            <a:extLst>
              <a:ext uri="{FF2B5EF4-FFF2-40B4-BE49-F238E27FC236}">
                <a16:creationId xmlns:a16="http://schemas.microsoft.com/office/drawing/2014/main" id="{96063C24-2395-490A-97BA-953C1B56D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223" y="3538584"/>
            <a:ext cx="3501658" cy="3054257"/>
          </a:xfrm>
          <a:prstGeom prst="rect">
            <a:avLst/>
          </a:prstGeom>
        </p:spPr>
      </p:pic>
    </p:spTree>
    <p:extLst>
      <p:ext uri="{BB962C8B-B14F-4D97-AF65-F5344CB8AC3E}">
        <p14:creationId xmlns:p14="http://schemas.microsoft.com/office/powerpoint/2010/main" val="3888617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2236</TotalTime>
  <Words>1258</Words>
  <Application>Microsoft Office PowerPoint</Application>
  <PresentationFormat>Widescreen</PresentationFormat>
  <Paragraphs>124</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Accessible Tables</vt:lpstr>
      <vt:lpstr>Topics Covered</vt:lpstr>
      <vt:lpstr>1. Table Accessibility Standards</vt:lpstr>
      <vt:lpstr>2. Table Accessibility Terminology</vt:lpstr>
      <vt:lpstr>2. Table Accessibility Terminology</vt:lpstr>
      <vt:lpstr>2. Table Accessibility Terminology</vt:lpstr>
      <vt:lpstr>3. OTL Checkpoints for Tables</vt:lpstr>
      <vt:lpstr>3.1 Table Header Rows </vt:lpstr>
      <vt:lpstr>3.1 Table Header Rows Cont.</vt:lpstr>
      <vt:lpstr>3.2 Table Summaries</vt:lpstr>
      <vt:lpstr>3.3 Tables Must Be Constructed, Not Image of a Table</vt:lpstr>
      <vt:lpstr>3.4 Left to Right Reading Order is Preserved</vt:lpstr>
      <vt:lpstr>3.5 Tables Do Not Have Merged Cells</vt:lpstr>
      <vt:lpstr>3.5.1 More Fun With Merged Cells</vt:lpstr>
      <vt:lpstr>3.5.2 More Fun With Merged Cells Cont.</vt:lpstr>
      <vt:lpstr>3.6 Column Headers and Column Rows</vt:lpstr>
      <vt:lpstr>3.7 Table Headings Go Outside the Table</vt:lpstr>
      <vt:lpstr>3.8 Tables Do Not Have Header Cells Mixed With Data Cells</vt:lpstr>
      <vt:lpstr>4. Accessible Tables in Adobe PDF</vt:lpstr>
      <vt:lpstr>Checking Your Table with the Accessibility Checker</vt:lpstr>
      <vt:lpstr>Checking Your Table Manually (Recommended)</vt:lpstr>
      <vt:lpstr>PowerPoint Presentation</vt:lpstr>
      <vt:lpstr>PowerPoint Presentation</vt:lpstr>
      <vt:lpstr>PowerPoint Presentation</vt:lpstr>
      <vt:lpstr>There are several ways to fix this.</vt:lpstr>
      <vt:lpstr>PowerPoint Presentation</vt:lpstr>
      <vt:lpstr>PowerPoint Presentation</vt:lpstr>
      <vt:lpstr>The Nuclear Option</vt:lpstr>
      <vt:lpstr>The Nuclear Option Cont.</vt:lpstr>
      <vt:lpstr>Workshopping Section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Tables</dc:title>
  <dc:creator>Michael Molina</dc:creator>
  <cp:lastModifiedBy>Michael Molina</cp:lastModifiedBy>
  <cp:revision>39</cp:revision>
  <dcterms:created xsi:type="dcterms:W3CDTF">2021-06-07T13:36:04Z</dcterms:created>
  <dcterms:modified xsi:type="dcterms:W3CDTF">2021-06-09T18:44:55Z</dcterms:modified>
</cp:coreProperties>
</file>